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Google Shape;4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Google Shape;46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Google Shape;50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b633581b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9b633581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/>
              <a:t>Cisco Networking Academy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/>
              <a:t>Introduction to Networks v6.0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Chapter 8: Subnetting IP Networks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9b633581b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b633581b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9b633581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 – Subnetting IP Networks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9b633581ba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9b633581ba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9b633581ba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Google Shape;522;g9b633581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lang="en-US">
                <a:latin typeface="Arial"/>
                <a:ea typeface="Arial"/>
                <a:cs typeface="Arial"/>
                <a:sym typeface="Arial"/>
              </a:rPr>
              <a:t>8.1.1 – Network Segmentation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8.1.1.1 – Broadcast Domains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b633581ba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9b633581b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Google Shape;530;g9b633581b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8.1.1 – 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Network Segmentation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8.1.1.2 – Problems with Large Broadcast Domains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9b633581ba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9b633581ba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2" name="Google Shape;542;g9b633581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8.1.1 – </a:t>
            </a:r>
            <a:r>
              <a:rPr b="0" lang="en-US">
                <a:latin typeface="Arial"/>
                <a:ea typeface="Arial"/>
                <a:cs typeface="Arial"/>
                <a:sym typeface="Arial"/>
              </a:rPr>
              <a:t>Network Segmentation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8.1.1.2 – Reasons for Subnetting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b633581ba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9b633581b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8.1.2.1 – Octet Boundaries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9b633581ba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b633581ba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9b633581b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8.1.2.2 – Subnetting on the Octet Boundary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9b633581ba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b633581ba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9b633581b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8.1.2.2 – Subnetting on the Octet Boundary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9b633581ba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9b633581ba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9b633581b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8.1.2.3 – Classless Subnetting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9b633581ba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9b633581ba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9b633581b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8.1.2.4 – Video – The Subnet Mask</a:t>
            </a:r>
            <a:endParaRPr/>
          </a:p>
        </p:txBody>
      </p:sp>
      <p:sp>
        <p:nvSpPr>
          <p:cNvPr id="589" name="Google Shape;589;g9b633581ba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b633581ba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9b633581b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8.1.2.4 – Video – The Subnet Mask</a:t>
            </a:r>
            <a:endParaRPr/>
          </a:p>
        </p:txBody>
      </p:sp>
      <p:sp>
        <p:nvSpPr>
          <p:cNvPr id="597" name="Google Shape;597;g9b633581ba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b633581ba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9b633581b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8.1.2.5 – Video – Subnetting with the Magic Number</a:t>
            </a:r>
            <a:endParaRPr/>
          </a:p>
        </p:txBody>
      </p:sp>
      <p:sp>
        <p:nvSpPr>
          <p:cNvPr id="607" name="Google Shape;607;g9b633581ba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b633581ba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9b633581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8.1.2.5 – Video – Subnetting with the Magic Number</a:t>
            </a:r>
            <a:endParaRPr/>
          </a:p>
        </p:txBody>
      </p:sp>
      <p:sp>
        <p:nvSpPr>
          <p:cNvPr id="615" name="Google Shape;615;g9b633581ba_0_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b633581ba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9b633581b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8.1.2.5 – Video – Subnetting with the Magic Number</a:t>
            </a:r>
            <a:endParaRPr/>
          </a:p>
        </p:txBody>
      </p:sp>
      <p:sp>
        <p:nvSpPr>
          <p:cNvPr id="622" name="Google Shape;622;g9b633581ba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633581ba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9b633581b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8.1.2.6 – Classless Subnetting Example</a:t>
            </a:r>
            <a:endParaRPr/>
          </a:p>
        </p:txBody>
      </p:sp>
      <p:sp>
        <p:nvSpPr>
          <p:cNvPr id="629" name="Google Shape;629;g9b633581ba_0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9b633581ba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9b633581b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8.1.2.7 – Creating 2 Subnets</a:t>
            </a:r>
            <a:endParaRPr/>
          </a:p>
        </p:txBody>
      </p:sp>
      <p:sp>
        <p:nvSpPr>
          <p:cNvPr id="637" name="Google Shape;637;g9b633581ba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b633581ba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9b633581b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8.1.2.8 – Video Demonstration – Creating Two Equal-sized Subnets (/25)</a:t>
            </a:r>
            <a:endParaRPr/>
          </a:p>
        </p:txBody>
      </p:sp>
      <p:sp>
        <p:nvSpPr>
          <p:cNvPr id="646" name="Google Shape;646;g9b633581ba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9b633581ba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9b633581ba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6" name="Google Shape;656;g9b633581b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8.1.2.9 – Subnetting Formulas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9b633581ba_0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9b633581ba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6" name="Google Shape;666;g9b633581b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8.1.2.9 – Subnetting Formulas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9b633581ba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9b633581ba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6" name="Google Shape;676;g9b633581b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8.1.2.10 – Creating 4 Subnets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9b633581ba_0_1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9b633581ba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Google Shape;686;g9b633581b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8.1.2.10 – Creating 4 Subnets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b633581ba_0_1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9b633581ba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Google Shape;694;g9b633581b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8.1.2.10 – Creating 4 Subnets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9b633581ba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9b633581b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8.1.2.11 – Video Demonstration – Creating Four Equal-sized Subnets (/26)</a:t>
            </a:r>
            <a:endParaRPr/>
          </a:p>
        </p:txBody>
      </p:sp>
      <p:sp>
        <p:nvSpPr>
          <p:cNvPr id="702" name="Google Shape;702;g9b633581ba_0_1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9b633581ba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9b633581b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8.1.2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8.1.2.12 – Video Demonstration – Creating Eight Equal-sized Subnets (/27)</a:t>
            </a:r>
            <a:endParaRPr/>
          </a:p>
        </p:txBody>
      </p:sp>
      <p:sp>
        <p:nvSpPr>
          <p:cNvPr id="710" name="Google Shape;710;g9b633581ba_0_1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9b633581ba_0_1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9b633581ba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8" name="Google Shape;718;g9b633581b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8.1.3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 /16 and /8 Prefix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8.1.3.1 – Creating Subnets with a /16 prefix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9b633581ba_0_1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9b633581ba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5" name="Google Shape;725;g9b633581b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8.1.3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 /16 and /8 Prefix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8.1.3.2 – Creating 100 Subnets with a /16 prefix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b633581ba_0_1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9b633581ba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g9b633581b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8.1.3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 /16 and /8 Prefix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8.1.3.3 – Calculating the Hosts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b633581ba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9b633581b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8.1.3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 /16 and /8 Prefix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8.1.3.4 – Video Demonstration – Creating One Hundred Equal-sized Subnets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9b633581ba_0_2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9b633581ba_0_2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9b633581ba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9" name="Google Shape;749;g9b633581b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8.1.3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 /16 and /8 Prefix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8.1.3.5 – Creating 1000 Subnets with a /8 Network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9b633581ba_0_2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9b633581ba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6" name="Google Shape;756;g9b633581b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8.1.3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 /16 and /8 Prefix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8.1.3.5 – Creating 1000 Subnets with a /8 Network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b633581ba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9b633581b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8.1.3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a /16 and /8 Prefix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8.1.3.6 – Video Demonstration – Subnetting Across Multiple Octets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9b633581ba_0_2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9b633581ba_0_2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9b633581ba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5" name="Google Shape;775;g9b633581b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8.1.4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to Meet Requirements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8.1.4.1 – Subnetting Based on Host Requirements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9b633581ba_0_2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9b633581ba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2" name="Google Shape;782;g9b633581b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8.1.4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to Meet Requirements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8.1.4.2 – Subnetting Based On Network Requirements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9b633581ba_0_2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9b633581ba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0" name="Google Shape;790;g9b633581b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8.1.4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to Meet Requirements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8.1.4.3 – Network Requirement Example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9b633581ba_0_2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9b633581ba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9" name="Google Shape;799;g9b633581b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8.1.4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Subnetting to Meet Requirements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8.1.4.3 – Network Requirement Example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9b633581ba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9b633581b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8.1.5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Variable Length Subnet Masking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8.1.5.1– Traditional Subnetting Wastes Addresses</a:t>
            </a:r>
            <a:endParaRPr/>
          </a:p>
        </p:txBody>
      </p:sp>
      <p:sp>
        <p:nvSpPr>
          <p:cNvPr id="806" name="Google Shape;806;g9b633581ba_0_2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9b633581ba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9b633581b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8.1.5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Variable Length Subnet Masking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8.1.5.2 – Variable Length Subnet Masks (VLSM)</a:t>
            </a:r>
            <a:endParaRPr/>
          </a:p>
        </p:txBody>
      </p:sp>
      <p:sp>
        <p:nvSpPr>
          <p:cNvPr id="815" name="Google Shape;815;g9b633581ba_0_2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9b633581ba_0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9b633581b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8.1.5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Variable Length Subnet Masking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8.1.5.3 – Basic VLSM</a:t>
            </a:r>
            <a:endParaRPr/>
          </a:p>
        </p:txBody>
      </p:sp>
      <p:sp>
        <p:nvSpPr>
          <p:cNvPr id="825" name="Google Shape;825;g9b633581ba_0_2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9b633581ba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9b633581b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8.1.5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Variable Length Subnet Masking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8.1.5.4 – Video Demonstration – VLSM Basics</a:t>
            </a:r>
            <a:endParaRPr/>
          </a:p>
        </p:txBody>
      </p:sp>
      <p:sp>
        <p:nvSpPr>
          <p:cNvPr id="835" name="Google Shape;835;g9b633581ba_0_2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9b633581ba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9b633581b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8.1.5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Variable Length Subnet Masking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8.1.5.5 – VLSM in Practice</a:t>
            </a:r>
            <a:endParaRPr/>
          </a:p>
        </p:txBody>
      </p:sp>
      <p:sp>
        <p:nvSpPr>
          <p:cNvPr id="844" name="Google Shape;844;g9b633581ba_0_2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9b633581ba_0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g9b633581b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8.1.5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Variable Length Subnet Masking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8.1.5.6 – VLSM Chart</a:t>
            </a:r>
            <a:endParaRPr/>
          </a:p>
        </p:txBody>
      </p:sp>
      <p:sp>
        <p:nvSpPr>
          <p:cNvPr id="851" name="Google Shape;851;g9b633581ba_0_3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9b633581ba_0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9b633581b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 – Subnetting an IPv4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 sz="1200"/>
              <a:t>8.1.5 – 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of Variable Length Subnet Masking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8.1.5.7 – Video Demonstration – VLSM Example</a:t>
            </a:r>
            <a:endParaRPr/>
          </a:p>
        </p:txBody>
      </p:sp>
      <p:sp>
        <p:nvSpPr>
          <p:cNvPr id="858" name="Google Shape;858;g9b633581ba_0_3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gue" showMasterSp="0">
  <p:cSld name="3_Segu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 txBox="1"/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600"/>
              <a:buFont typeface="Arial"/>
              <a:buNone/>
              <a:defRPr b="0" i="0" sz="4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076D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867508" y="4741653"/>
            <a:ext cx="2658018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© 2016  Cisco and/or its affiliates. All rights reserved.   Cisco Confidential</a:t>
            </a: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508039" y="4715197"/>
            <a:ext cx="340257" cy="180974"/>
            <a:chOff x="310" y="249"/>
            <a:chExt cx="502" cy="267"/>
          </a:xfrm>
        </p:grpSpPr>
        <p:sp>
          <p:nvSpPr>
            <p:cNvPr id="34" name="Google Shape;34;p2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ircled_Bullets">
  <p:cSld name="5_Circled_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1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 txBox="1"/>
          <p:nvPr>
            <p:ph idx="1" type="body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1"/>
          <p:cNvSpPr txBox="1"/>
          <p:nvPr>
            <p:ph idx="2" type="body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1"/>
          <p:cNvSpPr txBox="1"/>
          <p:nvPr>
            <p:ph idx="3" type="body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1"/>
          <p:cNvSpPr txBox="1"/>
          <p:nvPr>
            <p:ph idx="4" type="body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1"/>
          <p:cNvSpPr txBox="1"/>
          <p:nvPr>
            <p:ph idx="5" type="body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1"/>
          <p:cNvSpPr txBox="1"/>
          <p:nvPr>
            <p:ph idx="6" type="body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1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1"/>
          <p:cNvSpPr txBox="1"/>
          <p:nvPr>
            <p:ph idx="7" type="body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8" type="body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11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1"/>
          <p:cNvSpPr txBox="1"/>
          <p:nvPr>
            <p:ph idx="9" type="body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13" type="body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ircled_Bullets">
  <p:cSld name="6_Circled_Bulle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2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2"/>
          <p:cNvSpPr txBox="1"/>
          <p:nvPr>
            <p:ph idx="1" type="body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2"/>
          <p:cNvSpPr txBox="1"/>
          <p:nvPr>
            <p:ph idx="2" type="body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12"/>
          <p:cNvSpPr txBox="1"/>
          <p:nvPr>
            <p:ph idx="3" type="body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12"/>
          <p:cNvSpPr txBox="1"/>
          <p:nvPr>
            <p:ph idx="4" type="body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12"/>
          <p:cNvSpPr txBox="1"/>
          <p:nvPr>
            <p:ph idx="5" type="body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6" type="body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2"/>
          <p:cNvSpPr txBox="1"/>
          <p:nvPr>
            <p:ph idx="7" type="body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8" type="body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12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2"/>
          <p:cNvSpPr txBox="1"/>
          <p:nvPr>
            <p:ph idx="9" type="body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12"/>
          <p:cNvSpPr txBox="1"/>
          <p:nvPr>
            <p:ph idx="13" type="body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2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2"/>
          <p:cNvSpPr txBox="1"/>
          <p:nvPr>
            <p:ph idx="14" type="body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15" type="body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16" type="body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12"/>
          <p:cNvSpPr txBox="1"/>
          <p:nvPr>
            <p:ph idx="17" type="body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12"/>
          <p:cNvSpPr txBox="1"/>
          <p:nvPr>
            <p:ph idx="18" type="body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19" type="body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12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2"/>
          <p:cNvSpPr txBox="1"/>
          <p:nvPr>
            <p:ph idx="20" type="body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21" type="body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2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2"/>
          <p:cNvSpPr txBox="1"/>
          <p:nvPr>
            <p:ph idx="22" type="body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12"/>
          <p:cNvSpPr txBox="1"/>
          <p:nvPr>
            <p:ph idx="23" type="body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bg>
      <p:bgPr>
        <a:solidFill>
          <a:schemeClr val="accent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13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201" name="Google Shape;201;p13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losing Slide" showMasterSp="0">
  <p:cSld name="3_Closing Slide">
    <p:bg>
      <p:bgPr>
        <a:solidFill>
          <a:schemeClr val="accent5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14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217" name="Google Shape;217;p14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-animated gradient" showMasterSp="0">
  <p:cSld name="3_Title Slide-animated gradient">
    <p:bg>
      <p:bgPr>
        <a:solidFill>
          <a:schemeClr val="accent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3"/>
          <p:cNvSpPr txBox="1"/>
          <p:nvPr>
            <p:ph idx="2" type="body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3"/>
          <p:cNvSpPr txBox="1"/>
          <p:nvPr>
            <p:ph idx="3" type="body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3"/>
          <p:cNvSpPr txBox="1"/>
          <p:nvPr>
            <p:ph idx="4" type="body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3"/>
          <p:cNvSpPr txBox="1"/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b="0" i="0" sz="360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5" name="Google Shape;55;p3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56" name="Google Shape;56;p3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idx="12" type="sldNum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" showMasterSp="0">
  <p:cSld name="1_Closing Slide">
    <p:bg>
      <p:bgPr>
        <a:solidFill>
          <a:schemeClr val="accent5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3999" cy="5165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5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77" name="Google Shape;77;p5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-animated gradient" showMasterSp="0">
  <p:cSld name="5_Title Slide-animated gradient">
    <p:bg>
      <p:bgPr>
        <a:solidFill>
          <a:schemeClr val="accent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idx="1" type="subTitle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6"/>
          <p:cNvSpPr txBox="1"/>
          <p:nvPr>
            <p:ph idx="2" type="body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6"/>
          <p:cNvSpPr txBox="1"/>
          <p:nvPr>
            <p:ph idx="3" type="body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5" name="Google Shape;95;p6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96" name="Google Shape;96;p6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6"/>
          <p:cNvSpPr txBox="1"/>
          <p:nvPr>
            <p:ph idx="4" type="body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6"/>
          <p:cNvSpPr txBox="1"/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-animated gradient" showMasterSp="0">
  <p:cSld name="6_Title Slide-animated gradient">
    <p:bg>
      <p:bgPr>
        <a:solidFill>
          <a:schemeClr val="accent5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2" type="body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idx="3" type="body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b="0" i="0" sz="1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7" name="Google Shape;117;p7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118" name="Google Shape;118;p7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7"/>
          <p:cNvSpPr txBox="1"/>
          <p:nvPr>
            <p:ph idx="4" type="body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7"/>
          <p:cNvSpPr txBox="1"/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b="0" i="0" sz="360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_Slide">
  <p:cSld name="Multi_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idx="1" type="body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ircled_Bullets">
  <p:cSld name="2_Circled_Bullet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0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0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49F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 txBox="1"/>
          <p:nvPr>
            <p:ph idx="1" type="body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2" type="body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0"/>
          <p:cNvSpPr txBox="1"/>
          <p:nvPr>
            <p:ph idx="3" type="body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0"/>
          <p:cNvSpPr txBox="1"/>
          <p:nvPr>
            <p:ph idx="4" type="body"/>
          </p:nvPr>
        </p:nvSpPr>
        <p:spPr>
          <a:xfrm>
            <a:off x="575610" y="255255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5" type="body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6" type="body"/>
          </p:nvPr>
        </p:nvSpPr>
        <p:spPr>
          <a:xfrm>
            <a:off x="575610" y="1427248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indent="-228600" lvl="0" marL="45720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5867508" y="4741653"/>
            <a:ext cx="2658018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2016  Cisco and/or its affiliates. All rights reserved.   Cisco Confidential</a:t>
            </a:r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508039" y="4715197"/>
            <a:ext cx="340257" cy="180974"/>
            <a:chOff x="310" y="249"/>
            <a:chExt cx="502" cy="267"/>
          </a:xfrm>
        </p:grpSpPr>
        <p:sp>
          <p:nvSpPr>
            <p:cNvPr id="14" name="Google Shape;14;p1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585" y="425"/>
              <a:ext cx="66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55" y="425"/>
              <a:ext cx="67" cy="91"/>
            </a:xfrm>
            <a:custGeom>
              <a:rect b="b" l="l" r="r" t="t"/>
              <a:pathLst>
                <a:path extrusionOk="0" h="69" w="51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75" y="425"/>
              <a:ext cx="91" cy="91"/>
            </a:xfrm>
            <a:custGeom>
              <a:rect b="b" l="l" r="r" t="t"/>
              <a:pathLst>
                <a:path extrusionOk="0" h="69" w="7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503" y="425"/>
              <a:ext cx="60" cy="91"/>
            </a:xfrm>
            <a:custGeom>
              <a:rect b="b" l="l" r="r" t="t"/>
              <a:pathLst>
                <a:path extrusionOk="0" h="69" w="46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1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7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43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49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5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1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70" y="249"/>
              <a:ext cx="22" cy="139"/>
            </a:xfrm>
            <a:custGeom>
              <a:rect b="b" l="l" r="r" t="t"/>
              <a:pathLst>
                <a:path extrusionOk="0" h="106" w="17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30" y="291"/>
              <a:ext cx="22" cy="75"/>
            </a:xfrm>
            <a:custGeom>
              <a:rect b="b" l="l" r="r" t="t"/>
              <a:pathLst>
                <a:path extrusionOk="0" h="57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90" y="321"/>
              <a:ext cx="22" cy="45"/>
            </a:xfrm>
            <a:custGeom>
              <a:rect b="b" l="l" r="r" t="t"/>
              <a:pathLst>
                <a:path extrusionOk="0" h="34" w="1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Relationship Id="rId4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3.png"/><Relationship Id="rId4" Type="http://schemas.openxmlformats.org/officeDocument/2006/relationships/image" Target="../media/image7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Relationship Id="rId4" Type="http://schemas.openxmlformats.org/officeDocument/2006/relationships/image" Target="../media/image7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Relationship Id="rId4" Type="http://schemas.openxmlformats.org/officeDocument/2006/relationships/image" Target="../media/image96.png"/><Relationship Id="rId5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Relationship Id="rId4" Type="http://schemas.openxmlformats.org/officeDocument/2006/relationships/image" Target="../media/image88.png"/><Relationship Id="rId5" Type="http://schemas.openxmlformats.org/officeDocument/2006/relationships/image" Target="../media/image8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9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1.png"/><Relationship Id="rId4" Type="http://schemas.openxmlformats.org/officeDocument/2006/relationships/image" Target="../media/image81.png"/><Relationship Id="rId5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2.png"/><Relationship Id="rId4" Type="http://schemas.openxmlformats.org/officeDocument/2006/relationships/image" Target="../media/image9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>
            <p:ph type="ctrTitle"/>
          </p:nvPr>
        </p:nvSpPr>
        <p:spPr>
          <a:xfrm>
            <a:off x="390100" y="1874550"/>
            <a:ext cx="8199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</a:pPr>
            <a:r>
              <a:rPr lang="en-US"/>
              <a:t>Network Protocols and Communication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>
            <p:ph type="ctrTitle"/>
          </p:nvPr>
        </p:nvSpPr>
        <p:spPr>
          <a:xfrm>
            <a:off x="416425" y="915409"/>
            <a:ext cx="8395802" cy="2062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Arial"/>
              <a:buNone/>
            </a:pPr>
            <a:r>
              <a:rPr lang="en-US" sz="4000"/>
              <a:t>Network Protocols and Standards</a:t>
            </a:r>
            <a:endParaRPr sz="4000"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>
            <p:ph idx="1" type="body"/>
          </p:nvPr>
        </p:nvSpPr>
        <p:spPr>
          <a:xfrm>
            <a:off x="144065" y="798944"/>
            <a:ext cx="3958598" cy="3959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Protocol suites are implemented by hosts and networking devices in software, hardware or both. </a:t>
            </a:r>
            <a:endParaRPr sz="1800"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The protocols are viewed in terms of layers, with each higher level service depending on the functionality defined by the protocols shown in the lower levels.</a:t>
            </a:r>
            <a:endParaRPr sz="1800"/>
          </a:p>
          <a:p>
            <a:pPr indent="-55562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55562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  <p:sp>
        <p:nvSpPr>
          <p:cNvPr id="320" name="Google Shape;320;p26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Protocols</a:t>
            </a:r>
            <a:br>
              <a:rPr lang="en-US"/>
            </a:br>
            <a:r>
              <a:rPr lang="en-US"/>
              <a:t>Rules that Govern Communications</a:t>
            </a:r>
            <a:endParaRPr/>
          </a:p>
        </p:txBody>
      </p:sp>
      <p:pic>
        <p:nvPicPr>
          <p:cNvPr descr="Introduction to Networks - Mozilla Firefox" id="321" name="Google Shape;321;p26"/>
          <p:cNvPicPr preferRelativeResize="0"/>
          <p:nvPr/>
        </p:nvPicPr>
        <p:blipFill rotWithShape="1">
          <a:blip r:embed="rId3">
            <a:alphaModFix/>
          </a:blip>
          <a:srcRect b="21013" l="10000" r="38319" t="23160"/>
          <a:stretch/>
        </p:blipFill>
        <p:spPr>
          <a:xfrm>
            <a:off x="3992197" y="1252280"/>
            <a:ext cx="5008196" cy="276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idx="1" type="body"/>
          </p:nvPr>
        </p:nvSpPr>
        <p:spPr>
          <a:xfrm>
            <a:off x="144065" y="798944"/>
            <a:ext cx="3958598" cy="3959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Networking protocols define a common format and set of rules for exchanging messages between devices. </a:t>
            </a:r>
            <a:endParaRPr sz="1800"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Some common networking protocols are Hypertext Transfer Protocol (HTTP), Transmission Control Protocol (TCP), and Internet Protocol (IP).</a:t>
            </a:r>
            <a:endParaRPr sz="2000"/>
          </a:p>
          <a:p>
            <a:pPr indent="-55562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  <p:sp>
        <p:nvSpPr>
          <p:cNvPr id="328" name="Google Shape;328;p27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Protocols</a:t>
            </a:r>
            <a:br>
              <a:rPr lang="en-US"/>
            </a:br>
            <a:r>
              <a:rPr lang="en-US"/>
              <a:t>Network Protocols</a:t>
            </a:r>
            <a:endParaRPr/>
          </a:p>
        </p:txBody>
      </p:sp>
      <p:pic>
        <p:nvPicPr>
          <p:cNvPr descr="Introduction to Networks - Mozilla Firefox" id="329" name="Google Shape;329;p27"/>
          <p:cNvPicPr preferRelativeResize="0"/>
          <p:nvPr/>
        </p:nvPicPr>
        <p:blipFill rotWithShape="1">
          <a:blip r:embed="rId3">
            <a:alphaModFix/>
          </a:blip>
          <a:srcRect b="14425" l="8318" r="39912" t="21252"/>
          <a:stretch/>
        </p:blipFill>
        <p:spPr>
          <a:xfrm>
            <a:off x="4167397" y="1051963"/>
            <a:ext cx="4733841" cy="300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idx="1" type="body"/>
          </p:nvPr>
        </p:nvSpPr>
        <p:spPr>
          <a:xfrm>
            <a:off x="144064" y="798945"/>
            <a:ext cx="4800170" cy="373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Communication between a web server and web client is an example of an interaction between several protocols: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b="1" lang="en-US" sz="1500"/>
              <a:t>HTTP -</a:t>
            </a:r>
            <a:r>
              <a:rPr lang="en-US" sz="1500"/>
              <a:t> an application protocol that governs the way a web server and a web client interact.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b="1" lang="en-US" sz="1500"/>
              <a:t>TCP</a:t>
            </a:r>
            <a:r>
              <a:rPr lang="en-US" sz="1500"/>
              <a:t> - transport protocol that manages the individual conversations. </a:t>
            </a:r>
            <a:endParaRPr sz="1500"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b="1" lang="en-US" sz="1500"/>
              <a:t>IP –</a:t>
            </a:r>
            <a:r>
              <a:rPr lang="en-US" sz="1500"/>
              <a:t> encapsulates the TCP segments into packets, assigns addresses, and delivers to the destination host.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b="1" lang="en-US" sz="1500"/>
              <a:t>Ethernet </a:t>
            </a:r>
            <a:r>
              <a:rPr lang="en-US" sz="1500"/>
              <a:t>- allows communication over a data link and the physical transmission of data on the network media.</a:t>
            </a:r>
            <a:endParaRPr sz="1500"/>
          </a:p>
          <a:p>
            <a:pPr indent="-66992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Noto Sans Symbols"/>
              <a:buNone/>
            </a:pPr>
            <a:r>
              <a:t/>
            </a:r>
            <a:endParaRPr sz="1800"/>
          </a:p>
          <a:p>
            <a:pPr indent="-55562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  <p:sp>
        <p:nvSpPr>
          <p:cNvPr id="336" name="Google Shape;336;p28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Protocols</a:t>
            </a:r>
            <a:br>
              <a:rPr lang="en-US"/>
            </a:br>
            <a:r>
              <a:rPr lang="en-US"/>
              <a:t>Protocol Interaction</a:t>
            </a:r>
            <a:endParaRPr/>
          </a:p>
        </p:txBody>
      </p:sp>
      <p:pic>
        <p:nvPicPr>
          <p:cNvPr descr="Introduction to Networks - Mozilla Firefox" id="337" name="Google Shape;337;p28"/>
          <p:cNvPicPr preferRelativeResize="0"/>
          <p:nvPr/>
        </p:nvPicPr>
        <p:blipFill rotWithShape="1">
          <a:blip r:embed="rId3">
            <a:alphaModFix/>
          </a:blip>
          <a:srcRect b="2498" l="9698" r="37988" t="32810"/>
          <a:stretch/>
        </p:blipFill>
        <p:spPr>
          <a:xfrm>
            <a:off x="4880553" y="1041705"/>
            <a:ext cx="4119840" cy="257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>
            <p:ph idx="1" type="body"/>
          </p:nvPr>
        </p:nvSpPr>
        <p:spPr>
          <a:xfrm>
            <a:off x="144064" y="798945"/>
            <a:ext cx="4800170" cy="373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A protocol suite is a set of protocols that work together to provide comprehensive network communication services.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May be specified by a standards organization or developed by a vendor.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The TCP/IP protocol suite is an open standard, the protocols are freely available, and any vendor is able to implement these protocols on their hardware or in their software. </a:t>
            </a:r>
            <a:endParaRPr/>
          </a:p>
        </p:txBody>
      </p:sp>
      <p:sp>
        <p:nvSpPr>
          <p:cNvPr id="344" name="Google Shape;344;p29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Protocol Suites</a:t>
            </a:r>
            <a:br>
              <a:rPr lang="en-US"/>
            </a:br>
            <a:r>
              <a:rPr lang="en-US"/>
              <a:t>Protocol Suites and Industry Standards</a:t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4428393" y="171048"/>
            <a:ext cx="4572000" cy="24622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5888" lvl="0" marL="115888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course will only cover the protocols of the TCP/IP protocol suite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roduction to Networks - Mozilla Firefox" id="346" name="Google Shape;346;p29"/>
          <p:cNvPicPr preferRelativeResize="0"/>
          <p:nvPr/>
        </p:nvPicPr>
        <p:blipFill rotWithShape="1">
          <a:blip r:embed="rId3">
            <a:alphaModFix/>
          </a:blip>
          <a:srcRect b="729" l="9469" r="37433" t="35642"/>
          <a:stretch/>
        </p:blipFill>
        <p:spPr>
          <a:xfrm>
            <a:off x="5040354" y="928599"/>
            <a:ext cx="3853024" cy="235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>
            <p:ph idx="1" type="body"/>
          </p:nvPr>
        </p:nvSpPr>
        <p:spPr>
          <a:xfrm>
            <a:off x="144064" y="798945"/>
            <a:ext cx="4800170" cy="373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Advanced Research Projects Agency Network (ARPANET) was the predecessor to today’s Internet.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ARPANET was funded by the U.S. Department of Defense for use by universities and research laboratories. </a:t>
            </a:r>
            <a:endParaRPr/>
          </a:p>
        </p:txBody>
      </p:sp>
      <p:sp>
        <p:nvSpPr>
          <p:cNvPr id="353" name="Google Shape;353;p30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Protocol Suites</a:t>
            </a:r>
            <a:br>
              <a:rPr lang="en-US"/>
            </a:br>
            <a:r>
              <a:rPr lang="en-US"/>
              <a:t>Development of TCP/IP</a:t>
            </a:r>
            <a:endParaRPr/>
          </a:p>
        </p:txBody>
      </p:sp>
      <p:pic>
        <p:nvPicPr>
          <p:cNvPr descr="Introduction to Networks - Mozilla Firefox" id="354" name="Google Shape;354;p30"/>
          <p:cNvPicPr preferRelativeResize="0"/>
          <p:nvPr/>
        </p:nvPicPr>
        <p:blipFill rotWithShape="1">
          <a:blip r:embed="rId3">
            <a:alphaModFix/>
          </a:blip>
          <a:srcRect b="381" l="15487" r="42743" t="37028"/>
          <a:stretch/>
        </p:blipFill>
        <p:spPr>
          <a:xfrm>
            <a:off x="5134397" y="928599"/>
            <a:ext cx="3906677" cy="298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duction to Networks - Mozilla Firefox" id="360" name="Google Shape;360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3306" l="12379" r="41111" t="32278"/>
          <a:stretch/>
        </p:blipFill>
        <p:spPr>
          <a:xfrm>
            <a:off x="1463879" y="798944"/>
            <a:ext cx="6471431" cy="388531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1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Protocol Suites</a:t>
            </a:r>
            <a:br>
              <a:rPr lang="en-US"/>
            </a:br>
            <a:r>
              <a:rPr lang="en-US"/>
              <a:t>TCP/IP Protocol Suite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idx="1" type="body"/>
          </p:nvPr>
        </p:nvSpPr>
        <p:spPr>
          <a:xfrm>
            <a:off x="63062" y="798945"/>
            <a:ext cx="4666593" cy="3930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When sending data from a web server to a client the encapsulation procedure would be as follows: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 webserver prepares the Hypertext Markup Language (HTML) page. The HTTP application layer protocol sends the data to the transport layer.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 transport layer breaks the data into segments and identifies each.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Next the IP source and destination addresses are added, creating an IP Packet.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 Ethernet information is then added creating the Ethernet Frame, or data link frame. </a:t>
            </a:r>
            <a:endParaRPr/>
          </a:p>
          <a:p>
            <a:pPr indent="-9525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900"/>
          </a:p>
          <a:p>
            <a:pPr indent="-55562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55562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  <p:sp>
        <p:nvSpPr>
          <p:cNvPr id="368" name="Google Shape;368;p32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Protocol Suites</a:t>
            </a:r>
            <a:br>
              <a:rPr lang="en-US"/>
            </a:br>
            <a:r>
              <a:rPr lang="en-US"/>
              <a:t>TCP/IP Communication Process</a:t>
            </a:r>
            <a:endParaRPr/>
          </a:p>
        </p:txBody>
      </p:sp>
      <p:pic>
        <p:nvPicPr>
          <p:cNvPr descr="Introduction to Networks - Mozilla Firefox" id="369" name="Google Shape;369;p32"/>
          <p:cNvPicPr preferRelativeResize="0"/>
          <p:nvPr/>
        </p:nvPicPr>
        <p:blipFill rotWithShape="1">
          <a:blip r:embed="rId3">
            <a:alphaModFix/>
          </a:blip>
          <a:srcRect b="23654" l="11164" r="41998" t="22012"/>
          <a:stretch/>
        </p:blipFill>
        <p:spPr>
          <a:xfrm>
            <a:off x="4677225" y="798944"/>
            <a:ext cx="4215922" cy="243705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2"/>
          <p:cNvSpPr txBox="1"/>
          <p:nvPr/>
        </p:nvSpPr>
        <p:spPr>
          <a:xfrm>
            <a:off x="4563907" y="3421184"/>
            <a:ext cx="4329240" cy="3444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215900" lvl="1" marL="358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frame is delivered to the nearest router along the path towards the web client. Each router adds new data link information before forwarding the packet.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5562" lvl="0" marL="16986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144064" y="798945"/>
            <a:ext cx="4800170" cy="373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When receiving the data link frames from the web server, the client processes and removes each protocol header in the opposite order it was added: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First the Ethernet header is removed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Then the IP header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Then the Transport layer header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Finally the HTTP information is processed and sent to the client’s web browser</a:t>
            </a:r>
            <a:endParaRPr/>
          </a:p>
          <a:p>
            <a:pPr indent="-9525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900"/>
          </a:p>
          <a:p>
            <a:pPr indent="-55562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55562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  <p:sp>
        <p:nvSpPr>
          <p:cNvPr id="377" name="Google Shape;377;p33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Protocol Suites</a:t>
            </a:r>
            <a:br>
              <a:rPr lang="en-US"/>
            </a:br>
            <a:r>
              <a:rPr lang="en-US"/>
              <a:t>TCP/IP Communication Process (Cont.)</a:t>
            </a:r>
            <a:endParaRPr/>
          </a:p>
        </p:txBody>
      </p:sp>
      <p:pic>
        <p:nvPicPr>
          <p:cNvPr descr="Introduction to Networks - Mozilla Firefox" id="378" name="Google Shape;378;p33"/>
          <p:cNvPicPr preferRelativeResize="0"/>
          <p:nvPr/>
        </p:nvPicPr>
        <p:blipFill rotWithShape="1">
          <a:blip r:embed="rId3">
            <a:alphaModFix/>
          </a:blip>
          <a:srcRect b="26944" l="13540" r="40531" t="20085"/>
          <a:stretch/>
        </p:blipFill>
        <p:spPr>
          <a:xfrm>
            <a:off x="4822852" y="873940"/>
            <a:ext cx="4199767" cy="247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idx="1" type="body"/>
          </p:nvPr>
        </p:nvSpPr>
        <p:spPr>
          <a:xfrm>
            <a:off x="144064" y="798945"/>
            <a:ext cx="4800170" cy="373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Open standards encourage interoperability, competition, and innovation.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Standards organizations are usually vendor-neutral, non-profit organizations established to develop and promote the concept of open standards.</a:t>
            </a:r>
            <a:endParaRPr/>
          </a:p>
        </p:txBody>
      </p:sp>
      <p:sp>
        <p:nvSpPr>
          <p:cNvPr id="385" name="Google Shape;385;p34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Standards Organizations</a:t>
            </a:r>
            <a:br>
              <a:rPr lang="en-US"/>
            </a:br>
            <a:r>
              <a:rPr lang="en-US"/>
              <a:t>Open Standards</a:t>
            </a:r>
            <a:endParaRPr/>
          </a:p>
        </p:txBody>
      </p:sp>
      <p:pic>
        <p:nvPicPr>
          <p:cNvPr descr="Introduction to Networks - Mozilla Firefox" id="386" name="Google Shape;386;p34"/>
          <p:cNvPicPr preferRelativeResize="0"/>
          <p:nvPr/>
        </p:nvPicPr>
        <p:blipFill rotWithShape="1">
          <a:blip r:embed="rId3">
            <a:alphaModFix/>
          </a:blip>
          <a:srcRect b="3674" l="5310" r="35044" t="17091"/>
          <a:stretch/>
        </p:blipFill>
        <p:spPr>
          <a:xfrm>
            <a:off x="4562559" y="798943"/>
            <a:ext cx="4414388" cy="299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>
            <p:ph type="ctrTitle"/>
          </p:nvPr>
        </p:nvSpPr>
        <p:spPr>
          <a:xfrm>
            <a:off x="772975" y="878234"/>
            <a:ext cx="75981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600"/>
              <a:buFont typeface="Arial"/>
              <a:buNone/>
            </a:pPr>
            <a:r>
              <a:rPr lang="en-US"/>
              <a:t>Rules of Communication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/>
          <p:nvPr>
            <p:ph idx="1" type="body"/>
          </p:nvPr>
        </p:nvSpPr>
        <p:spPr>
          <a:xfrm>
            <a:off x="144064" y="798945"/>
            <a:ext cx="4546689" cy="373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b="1" lang="en-US" sz="1600"/>
              <a:t>Internet Society (ISOC)</a:t>
            </a:r>
            <a:r>
              <a:rPr lang="en-US" sz="1600"/>
              <a:t> –promotes open development and evolution of Internet use globally.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b="1" lang="en-US" sz="1600"/>
              <a:t>Internet Architecture Board (IAB)</a:t>
            </a:r>
            <a:r>
              <a:rPr lang="en-US" sz="1600"/>
              <a:t> - management and development of Internet standards. </a:t>
            </a:r>
            <a:endParaRPr sz="1600"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b="1" lang="en-US" sz="1600"/>
              <a:t>Internet Engineering Task Force (IETF) </a:t>
            </a:r>
            <a:r>
              <a:rPr lang="en-US" sz="1600"/>
              <a:t>- develops, updates, and maintains Internet and TCP/IP technologies. </a:t>
            </a:r>
            <a:endParaRPr sz="1600"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b="1" lang="en-US" sz="1600"/>
              <a:t>Internet Research Task Force (IRTF) </a:t>
            </a:r>
            <a:r>
              <a:rPr lang="en-US" sz="1600"/>
              <a:t>- focused on long-term research related to Internet and TCP/IP protocols. </a:t>
            </a:r>
            <a:endParaRPr sz="1600"/>
          </a:p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Standards Organizations</a:t>
            </a:r>
            <a:br>
              <a:rPr lang="en-US"/>
            </a:br>
            <a:r>
              <a:rPr lang="en-US"/>
              <a:t>Internet Standards</a:t>
            </a:r>
            <a:endParaRPr/>
          </a:p>
        </p:txBody>
      </p:sp>
      <p:sp>
        <p:nvSpPr>
          <p:cNvPr id="394" name="Google Shape;394;p35"/>
          <p:cNvSpPr txBox="1"/>
          <p:nvPr/>
        </p:nvSpPr>
        <p:spPr>
          <a:xfrm>
            <a:off x="4455924" y="798944"/>
            <a:ext cx="4546689" cy="373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Corporation for Assigned Names and Numbers (ICANN)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coordinates IP address allocation and management of domain names.</a:t>
            </a:r>
            <a:endParaRPr/>
          </a:p>
          <a:p>
            <a:pPr indent="-169863" lvl="0" marL="16986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▪"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Assigned Numbers Authority (IANA)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manages IP address allocation, domain name management, and protocol identifiers for ICANN.</a:t>
            </a:r>
            <a:endParaRPr/>
          </a:p>
          <a:p>
            <a:pPr indent="-66992" lvl="0" marL="16986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roduction to Networks - Mozilla Firefox" id="395" name="Google Shape;395;p35"/>
          <p:cNvPicPr preferRelativeResize="0"/>
          <p:nvPr/>
        </p:nvPicPr>
        <p:blipFill rotWithShape="1">
          <a:blip r:embed="rId3">
            <a:alphaModFix/>
          </a:blip>
          <a:srcRect b="19810" l="13841" r="38754" t="19696"/>
          <a:stretch/>
        </p:blipFill>
        <p:spPr>
          <a:xfrm>
            <a:off x="5033338" y="2984937"/>
            <a:ext cx="3197957" cy="200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idx="1" type="body"/>
          </p:nvPr>
        </p:nvSpPr>
        <p:spPr>
          <a:xfrm>
            <a:off x="144064" y="798945"/>
            <a:ext cx="5710471" cy="373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b="1" lang="en-US" sz="1600"/>
              <a:t>Institute of Electrical and Electronics Engineers </a:t>
            </a:r>
            <a:r>
              <a:rPr lang="en-US" sz="1600"/>
              <a:t>(</a:t>
            </a:r>
            <a:r>
              <a:rPr b="1" lang="en-US" sz="1600"/>
              <a:t>IEEE</a:t>
            </a:r>
            <a:r>
              <a:rPr lang="en-US" sz="1600"/>
              <a:t>) - dedicated to advancing technological innovation and creating standards in a wide area of industries including networking.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b="1" lang="en-US" sz="1600"/>
              <a:t>Electronic Industries Alliance (EIA) </a:t>
            </a:r>
            <a:r>
              <a:rPr lang="en-US" sz="1600"/>
              <a:t>- standards related to electrical wiring, connectors, and network racks.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b="1" lang="en-US" sz="1600"/>
              <a:t>Telecommunications Industry Association (TIA) </a:t>
            </a:r>
            <a:r>
              <a:rPr lang="en-US" sz="1600"/>
              <a:t>standards for radio equipment, cellular towers, Voice over IP (VoIP) devices, and satellite communications.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b="1" lang="en-US" sz="1600"/>
              <a:t>International Telecommunications Union-Telecommunication Standardization Sector (ITU-T</a:t>
            </a:r>
            <a:r>
              <a:rPr lang="en-US" sz="1600"/>
              <a:t>) standards for video compression, Internet Protocol Television (IPTV), and broadband communications.</a:t>
            </a:r>
            <a:endParaRPr sz="1600"/>
          </a:p>
        </p:txBody>
      </p:sp>
      <p:sp>
        <p:nvSpPr>
          <p:cNvPr id="402" name="Google Shape;402;p36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Standards Organizations</a:t>
            </a:r>
            <a:br>
              <a:rPr lang="en-US"/>
            </a:br>
            <a:r>
              <a:rPr lang="en-US"/>
              <a:t>Electronics and Communications Standard Organizations</a:t>
            </a:r>
            <a:endParaRPr/>
          </a:p>
        </p:txBody>
      </p:sp>
      <p:pic>
        <p:nvPicPr>
          <p:cNvPr descr="Introduction to Networks - Mozilla Firefox" id="403" name="Google Shape;403;p36"/>
          <p:cNvPicPr preferRelativeResize="0"/>
          <p:nvPr/>
        </p:nvPicPr>
        <p:blipFill rotWithShape="1">
          <a:blip r:embed="rId3">
            <a:alphaModFix/>
          </a:blip>
          <a:srcRect b="29865" l="30201" r="19389" t="28941"/>
          <a:stretch/>
        </p:blipFill>
        <p:spPr>
          <a:xfrm>
            <a:off x="5757843" y="1345333"/>
            <a:ext cx="3018288" cy="25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>
            <p:ph idx="1" type="body"/>
          </p:nvPr>
        </p:nvSpPr>
        <p:spPr>
          <a:xfrm>
            <a:off x="144065" y="798944"/>
            <a:ext cx="3828846" cy="3836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The benefits of using a layered model include: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Assisting in protocol design since protocols at each layer have defined functions.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Fostering competition because products from different vendors can work together.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Preventing technology changes in one layer from affecting other layers.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Providing a common language to describe networking functions and capabilities.</a:t>
            </a:r>
            <a:endParaRPr sz="1600"/>
          </a:p>
        </p:txBody>
      </p:sp>
      <p:sp>
        <p:nvSpPr>
          <p:cNvPr id="410" name="Google Shape;410;p37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Reference Models</a:t>
            </a:r>
            <a:br>
              <a:rPr lang="en-US"/>
            </a:br>
            <a:r>
              <a:rPr lang="en-US"/>
              <a:t>The Benefits of Using a Layered Model</a:t>
            </a:r>
            <a:endParaRPr/>
          </a:p>
        </p:txBody>
      </p:sp>
      <p:pic>
        <p:nvPicPr>
          <p:cNvPr descr="Introduction to Networks - Mozilla Firefox" id="411" name="Google Shape;411;p37"/>
          <p:cNvPicPr preferRelativeResize="0"/>
          <p:nvPr/>
        </p:nvPicPr>
        <p:blipFill rotWithShape="1">
          <a:blip r:embed="rId3">
            <a:alphaModFix/>
          </a:blip>
          <a:srcRect b="7840" l="0" r="39542" t="16143"/>
          <a:stretch/>
        </p:blipFill>
        <p:spPr>
          <a:xfrm>
            <a:off x="4329895" y="798944"/>
            <a:ext cx="4739975" cy="390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idx="1" type="body"/>
          </p:nvPr>
        </p:nvSpPr>
        <p:spPr>
          <a:xfrm>
            <a:off x="2942898" y="798944"/>
            <a:ext cx="6117020" cy="3857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Application - contains protocols used for process-to-process communications.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Presentation - provides for common representation of the data. 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Session - provides services to the presentation layer to organize its dialogue and to manage data exchange.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Transport - defines services to segment, transfer, and reassemble the data.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Network - provides services to exchange the individual pieces of data over the network between identified end devices.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Data Link - provides methods for exchanging data frames between devices over a common media.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Physical - describes the mechanical, electrical, functional, and procedural means to transmit bits across physical connections.</a:t>
            </a:r>
            <a:endParaRPr/>
          </a:p>
        </p:txBody>
      </p:sp>
      <p:sp>
        <p:nvSpPr>
          <p:cNvPr id="418" name="Google Shape;418;p38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Reference Models</a:t>
            </a:r>
            <a:br>
              <a:rPr lang="en-US"/>
            </a:br>
            <a:r>
              <a:rPr lang="en-US"/>
              <a:t>The OSI Reference Model</a:t>
            </a:r>
            <a:endParaRPr/>
          </a:p>
        </p:txBody>
      </p:sp>
      <p:pic>
        <p:nvPicPr>
          <p:cNvPr descr="Introduction to Networks - Mozilla Firefox" id="419" name="Google Shape;419;p38"/>
          <p:cNvPicPr preferRelativeResize="0"/>
          <p:nvPr/>
        </p:nvPicPr>
        <p:blipFill rotWithShape="1">
          <a:blip r:embed="rId3">
            <a:alphaModFix/>
          </a:blip>
          <a:srcRect b="8826" l="8505" r="68506" t="28057"/>
          <a:stretch/>
        </p:blipFill>
        <p:spPr>
          <a:xfrm>
            <a:off x="336330" y="882869"/>
            <a:ext cx="2530779" cy="384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idx="1" type="body"/>
          </p:nvPr>
        </p:nvSpPr>
        <p:spPr>
          <a:xfrm>
            <a:off x="94595" y="914558"/>
            <a:ext cx="3710150" cy="380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The TCP/IP Protocol Model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Created in the early 1970s for internetwork communications.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Open Standard.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Also called The TCP/IP Model or the Internet Model.</a:t>
            </a:r>
            <a:endParaRPr/>
          </a:p>
        </p:txBody>
      </p:sp>
      <p:sp>
        <p:nvSpPr>
          <p:cNvPr id="426" name="Google Shape;426;p39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Reference Models</a:t>
            </a:r>
            <a:br>
              <a:rPr lang="en-US"/>
            </a:br>
            <a:r>
              <a:rPr lang="en-US"/>
              <a:t>The TCP/IP Protocol Model</a:t>
            </a:r>
            <a:endParaRPr/>
          </a:p>
        </p:txBody>
      </p:sp>
      <p:pic>
        <p:nvPicPr>
          <p:cNvPr descr="Introduction to Networks - Mozilla Firefox" id="427" name="Google Shape;427;p39"/>
          <p:cNvPicPr preferRelativeResize="0"/>
          <p:nvPr/>
        </p:nvPicPr>
        <p:blipFill rotWithShape="1">
          <a:blip r:embed="rId3">
            <a:alphaModFix/>
          </a:blip>
          <a:srcRect b="7373" l="7815" r="38621" t="43006"/>
          <a:stretch/>
        </p:blipFill>
        <p:spPr>
          <a:xfrm>
            <a:off x="3796578" y="914558"/>
            <a:ext cx="5347422" cy="278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 txBox="1"/>
          <p:nvPr>
            <p:ph idx="1" type="body"/>
          </p:nvPr>
        </p:nvSpPr>
        <p:spPr>
          <a:xfrm>
            <a:off x="94595" y="914558"/>
            <a:ext cx="8891288" cy="380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In the OSI model, the network access layer and the application layer of the TCP/IP model are further divided to describe discrete functions that must occur at these layers. </a:t>
            </a:r>
            <a:endParaRPr sz="2000"/>
          </a:p>
        </p:txBody>
      </p:sp>
      <p:sp>
        <p:nvSpPr>
          <p:cNvPr id="434" name="Google Shape;434;p40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Reference Models</a:t>
            </a:r>
            <a:br>
              <a:rPr lang="en-US"/>
            </a:br>
            <a:r>
              <a:rPr lang="en-US"/>
              <a:t>OSI Model and TCP/IP Model Comparison</a:t>
            </a:r>
            <a:endParaRPr/>
          </a:p>
        </p:txBody>
      </p:sp>
      <p:pic>
        <p:nvPicPr>
          <p:cNvPr descr="Introduction to Networks - Mozilla Firefox" id="435" name="Google Shape;435;p40"/>
          <p:cNvPicPr preferRelativeResize="0"/>
          <p:nvPr/>
        </p:nvPicPr>
        <p:blipFill rotWithShape="1">
          <a:blip r:embed="rId3">
            <a:alphaModFix/>
          </a:blip>
          <a:srcRect b="3843" l="9426" r="41149" t="37815"/>
          <a:stretch/>
        </p:blipFill>
        <p:spPr>
          <a:xfrm>
            <a:off x="3310758" y="1671145"/>
            <a:ext cx="4519449" cy="2953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"/>
          <p:cNvSpPr txBox="1"/>
          <p:nvPr>
            <p:ph type="ctrTitle"/>
          </p:nvPr>
        </p:nvSpPr>
        <p:spPr>
          <a:xfrm>
            <a:off x="416425" y="915409"/>
            <a:ext cx="8395802" cy="2062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Arial"/>
              <a:buNone/>
            </a:pPr>
            <a:r>
              <a:rPr lang="en-US" sz="4000"/>
              <a:t>Data Transfer in the Network</a:t>
            </a:r>
            <a:endParaRPr sz="4000"/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/>
          <p:nvPr>
            <p:ph idx="1" type="body"/>
          </p:nvPr>
        </p:nvSpPr>
        <p:spPr>
          <a:xfrm>
            <a:off x="141660" y="798944"/>
            <a:ext cx="4130564" cy="3531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Large streams of data are divided into smaller, more manageable pieces to send over the network. </a:t>
            </a:r>
            <a:endParaRPr sz="1800"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By sending smaller pieces, many different conversations can be interleaved on the network, called </a:t>
            </a:r>
            <a:r>
              <a:rPr b="1" lang="en-US" sz="1800"/>
              <a:t>multiplexing.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Each piece must be labeled.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If part of the message fails to make it to the destination, only the missing pieces need to be retransmitted.</a:t>
            </a:r>
            <a:endParaRPr b="1" sz="1800"/>
          </a:p>
        </p:txBody>
      </p:sp>
      <p:sp>
        <p:nvSpPr>
          <p:cNvPr id="448" name="Google Shape;448;p42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Encapsulation</a:t>
            </a:r>
            <a:br>
              <a:rPr lang="en-US"/>
            </a:br>
            <a:r>
              <a:rPr lang="en-US"/>
              <a:t>Message Segmentation</a:t>
            </a:r>
            <a:endParaRPr/>
          </a:p>
        </p:txBody>
      </p:sp>
      <p:pic>
        <p:nvPicPr>
          <p:cNvPr descr="Introduction to Networks - Mozilla Firefox" id="449" name="Google Shape;449;p42"/>
          <p:cNvPicPr preferRelativeResize="0"/>
          <p:nvPr/>
        </p:nvPicPr>
        <p:blipFill rotWithShape="1">
          <a:blip r:embed="rId3">
            <a:alphaModFix/>
          </a:blip>
          <a:srcRect b="12771" l="8161" r="36207" t="19960"/>
          <a:stretch/>
        </p:blipFill>
        <p:spPr>
          <a:xfrm>
            <a:off x="4165617" y="977069"/>
            <a:ext cx="4820266" cy="3226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idx="1" type="body"/>
          </p:nvPr>
        </p:nvSpPr>
        <p:spPr>
          <a:xfrm>
            <a:off x="141660" y="798944"/>
            <a:ext cx="4540236" cy="3531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As application data is passed down the protocol stack, information is added at each level. This is known as the </a:t>
            </a:r>
            <a:r>
              <a:rPr b="1" lang="en-US" sz="1600"/>
              <a:t>encapsulation</a:t>
            </a:r>
            <a:r>
              <a:rPr lang="en-US" sz="1600"/>
              <a:t> process.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The form that the data takes at each layer is known as a Protocol Data Unit (PDU).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Data - application layer PDU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Segment – Transport layer PDU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Packet – Network layer PDU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Frame – Data Link Layer PDU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Bits – Physical Layer PDU</a:t>
            </a:r>
            <a:endParaRPr/>
          </a:p>
        </p:txBody>
      </p:sp>
      <p:sp>
        <p:nvSpPr>
          <p:cNvPr id="456" name="Google Shape;456;p43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Encapsulation</a:t>
            </a:r>
            <a:br>
              <a:rPr lang="en-US"/>
            </a:br>
            <a:r>
              <a:rPr lang="en-US"/>
              <a:t>Protocol Data Units</a:t>
            </a:r>
            <a:endParaRPr/>
          </a:p>
        </p:txBody>
      </p:sp>
      <p:pic>
        <p:nvPicPr>
          <p:cNvPr descr="Introduction to Networks - Mozilla Firefox" id="457" name="Google Shape;457;p43"/>
          <p:cNvPicPr preferRelativeResize="0"/>
          <p:nvPr/>
        </p:nvPicPr>
        <p:blipFill rotWithShape="1">
          <a:blip r:embed="rId3">
            <a:alphaModFix/>
          </a:blip>
          <a:srcRect b="1485" l="5752" r="51740" t="43035"/>
          <a:stretch/>
        </p:blipFill>
        <p:spPr>
          <a:xfrm>
            <a:off x="4681896" y="504496"/>
            <a:ext cx="4303987" cy="287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idx="1" type="body"/>
          </p:nvPr>
        </p:nvSpPr>
        <p:spPr>
          <a:xfrm>
            <a:off x="141660" y="798944"/>
            <a:ext cx="4130564" cy="3531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The encapsulation process works from top to bottom: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Data is divided into segments.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The TCP segment is encapsulated in the IP Packet.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The IP packet is encapsulated in the Ethernet Frame.</a:t>
            </a:r>
            <a:endParaRPr/>
          </a:p>
        </p:txBody>
      </p:sp>
      <p:sp>
        <p:nvSpPr>
          <p:cNvPr id="464" name="Google Shape;464;p44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Encapsulation</a:t>
            </a:r>
            <a:br>
              <a:rPr lang="en-US"/>
            </a:br>
            <a:r>
              <a:rPr lang="en-US"/>
              <a:t>Encapsulation Example</a:t>
            </a:r>
            <a:endParaRPr/>
          </a:p>
        </p:txBody>
      </p:sp>
      <p:pic>
        <p:nvPicPr>
          <p:cNvPr descr="Introduction to Networks - Mozilla Firefox" id="465" name="Google Shape;465;p44"/>
          <p:cNvPicPr preferRelativeResize="0"/>
          <p:nvPr/>
        </p:nvPicPr>
        <p:blipFill rotWithShape="1">
          <a:blip r:embed="rId3">
            <a:alphaModFix/>
          </a:blip>
          <a:srcRect b="28684" l="5207" r="34984" t="17369"/>
          <a:stretch/>
        </p:blipFill>
        <p:spPr>
          <a:xfrm>
            <a:off x="4271993" y="798944"/>
            <a:ext cx="4855780" cy="277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 txBox="1"/>
          <p:nvPr>
            <p:ph idx="1" type="body"/>
          </p:nvPr>
        </p:nvSpPr>
        <p:spPr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All communication methods have three elements in common: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Source or sender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Destination or receiver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Channel or media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Rules or protocols govern all methods of communication.</a:t>
            </a:r>
            <a:endParaRPr/>
          </a:p>
        </p:txBody>
      </p:sp>
      <p:sp>
        <p:nvSpPr>
          <p:cNvPr id="251" name="Google Shape;251;p18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Rules</a:t>
            </a:r>
            <a:br>
              <a:rPr lang="en-US"/>
            </a:br>
            <a:r>
              <a:rPr lang="en-US"/>
              <a:t>Communication Fundamentals</a:t>
            </a:r>
            <a:endParaRPr/>
          </a:p>
        </p:txBody>
      </p:sp>
      <p:pic>
        <p:nvPicPr>
          <p:cNvPr descr="Introduction to Networks - Mozilla Firefox" id="252" name="Google Shape;252;p18"/>
          <p:cNvPicPr preferRelativeResize="0"/>
          <p:nvPr/>
        </p:nvPicPr>
        <p:blipFill rotWithShape="1">
          <a:blip r:embed="rId3">
            <a:alphaModFix/>
          </a:blip>
          <a:srcRect b="5654" l="7617" r="36164" t="18113"/>
          <a:stretch/>
        </p:blipFill>
        <p:spPr>
          <a:xfrm>
            <a:off x="594852" y="2570796"/>
            <a:ext cx="2960764" cy="1927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tion to Networks - Mozilla Firefox" id="253" name="Google Shape;253;p18"/>
          <p:cNvPicPr preferRelativeResize="0"/>
          <p:nvPr/>
        </p:nvPicPr>
        <p:blipFill rotWithShape="1">
          <a:blip r:embed="rId4">
            <a:alphaModFix/>
          </a:blip>
          <a:srcRect b="3120" l="0" r="37586" t="29467"/>
          <a:stretch/>
        </p:blipFill>
        <p:spPr>
          <a:xfrm>
            <a:off x="4960886" y="2570796"/>
            <a:ext cx="2984937" cy="1781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"/>
          <p:cNvSpPr txBox="1"/>
          <p:nvPr>
            <p:ph idx="1" type="body"/>
          </p:nvPr>
        </p:nvSpPr>
        <p:spPr>
          <a:xfrm>
            <a:off x="141660" y="798944"/>
            <a:ext cx="4130564" cy="3531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The de-encapsulation process works from bottom to top. 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De-encapsulation is the process used by a receiving device to remove one or more of the protocol headers.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 The data is de-encapsulated as it moves up the stack toward the end-user application. </a:t>
            </a:r>
            <a:endParaRPr sz="1600"/>
          </a:p>
        </p:txBody>
      </p:sp>
      <p:sp>
        <p:nvSpPr>
          <p:cNvPr id="472" name="Google Shape;472;p45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Encapsulation</a:t>
            </a:r>
            <a:br>
              <a:rPr lang="en-US"/>
            </a:br>
            <a:r>
              <a:rPr lang="en-US"/>
              <a:t>De-encapsulation</a:t>
            </a:r>
            <a:endParaRPr/>
          </a:p>
        </p:txBody>
      </p:sp>
      <p:pic>
        <p:nvPicPr>
          <p:cNvPr descr="Introduction to Networks - Mozilla Firefox" id="473" name="Google Shape;473;p45"/>
          <p:cNvPicPr preferRelativeResize="0"/>
          <p:nvPr/>
        </p:nvPicPr>
        <p:blipFill rotWithShape="1">
          <a:blip r:embed="rId3">
            <a:alphaModFix/>
          </a:blip>
          <a:srcRect b="10907" l="10330" r="38813" t="34534"/>
          <a:stretch/>
        </p:blipFill>
        <p:spPr>
          <a:xfrm>
            <a:off x="4272224" y="798944"/>
            <a:ext cx="4635062" cy="280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idx="1" type="body"/>
          </p:nvPr>
        </p:nvSpPr>
        <p:spPr>
          <a:xfrm>
            <a:off x="141660" y="798944"/>
            <a:ext cx="4130564" cy="3531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Network layer source and destination addresses - Responsible for delivering the IP packet from the original source to the final destination.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Source IP address</a:t>
            </a:r>
            <a:r>
              <a:rPr lang="en-US" sz="1600"/>
              <a:t> - The IP address of the sending device, the original source of the packet.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Destination IP address</a:t>
            </a:r>
            <a:r>
              <a:rPr lang="en-US" sz="1600"/>
              <a:t> - The IP address of the receiving device, the final destination of the packet.</a:t>
            </a:r>
            <a:endParaRPr/>
          </a:p>
          <a:p>
            <a:pPr indent="0" lvl="2" marL="26193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480" name="Google Shape;480;p46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Access</a:t>
            </a:r>
            <a:br>
              <a:rPr lang="en-US"/>
            </a:br>
            <a:r>
              <a:rPr lang="en-US"/>
              <a:t>Network Addresses</a:t>
            </a:r>
            <a:endParaRPr/>
          </a:p>
        </p:txBody>
      </p:sp>
      <p:pic>
        <p:nvPicPr>
          <p:cNvPr descr="Introduction to Networks - Mozilla Firefox" id="481" name="Google Shape;481;p46"/>
          <p:cNvPicPr preferRelativeResize="0"/>
          <p:nvPr/>
        </p:nvPicPr>
        <p:blipFill rotWithShape="1">
          <a:blip r:embed="rId3">
            <a:alphaModFix/>
          </a:blip>
          <a:srcRect b="21078" l="4482" r="34713" t="20122"/>
          <a:stretch/>
        </p:blipFill>
        <p:spPr>
          <a:xfrm>
            <a:off x="4194910" y="1066025"/>
            <a:ext cx="4647086" cy="236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 txBox="1"/>
          <p:nvPr>
            <p:ph idx="1" type="body"/>
          </p:nvPr>
        </p:nvSpPr>
        <p:spPr>
          <a:xfrm>
            <a:off x="141660" y="798944"/>
            <a:ext cx="4130564" cy="3531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Char char="▪"/>
            </a:pPr>
            <a:r>
              <a:rPr lang="en-US" sz="1800"/>
              <a:t>The purpose of the data link address is to deliver the data link frame from one network interface to another network interface on the same network.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As the IP packet travels from source to destination it is encapsulated in a new data link frame when it is forwarded by each router.</a:t>
            </a:r>
            <a:endParaRPr/>
          </a:p>
        </p:txBody>
      </p:sp>
      <p:sp>
        <p:nvSpPr>
          <p:cNvPr id="488" name="Google Shape;488;p47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Access</a:t>
            </a:r>
            <a:br>
              <a:rPr lang="en-US"/>
            </a:br>
            <a:r>
              <a:rPr lang="en-US"/>
              <a:t>Data Link Addresses</a:t>
            </a:r>
            <a:endParaRPr/>
          </a:p>
        </p:txBody>
      </p:sp>
      <p:pic>
        <p:nvPicPr>
          <p:cNvPr descr="Introduction to Networks - Mozilla Firefox" id="489" name="Google Shape;489;p47"/>
          <p:cNvPicPr preferRelativeResize="0"/>
          <p:nvPr/>
        </p:nvPicPr>
        <p:blipFill rotWithShape="1">
          <a:blip r:embed="rId3">
            <a:alphaModFix/>
          </a:blip>
          <a:srcRect b="16104" l="5138" r="34587" t="27299"/>
          <a:stretch/>
        </p:blipFill>
        <p:spPr>
          <a:xfrm>
            <a:off x="4194495" y="922789"/>
            <a:ext cx="4654584" cy="23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141659" y="798945"/>
            <a:ext cx="4447120" cy="3596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The network layer addresses, or IP addresses, indicate the original source and final destination.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Network portion – The left-most part of the address indicates which network the IP address is a member of.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Host portion – The remaining part of the address identifies a specific device on the network.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The data link frame which uses MAC addressing, is sent directly to the receiving device.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Source MAC address - address of sending device.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Destination MAC address – address of receiving device. </a:t>
            </a:r>
            <a:endParaRPr/>
          </a:p>
        </p:txBody>
      </p:sp>
      <p:sp>
        <p:nvSpPr>
          <p:cNvPr id="496" name="Google Shape;496;p48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Access</a:t>
            </a:r>
            <a:br>
              <a:rPr lang="en-US"/>
            </a:br>
            <a:r>
              <a:rPr lang="en-US"/>
              <a:t>Devices on the Same Network</a:t>
            </a:r>
            <a:endParaRPr/>
          </a:p>
        </p:txBody>
      </p:sp>
      <p:pic>
        <p:nvPicPr>
          <p:cNvPr descr="Introduction to Networks - Mozilla Firefox" id="497" name="Google Shape;497;p48"/>
          <p:cNvPicPr preferRelativeResize="0"/>
          <p:nvPr/>
        </p:nvPicPr>
        <p:blipFill rotWithShape="1">
          <a:blip r:embed="rId3">
            <a:alphaModFix/>
          </a:blip>
          <a:srcRect b="4026" l="7156" r="37431" t="26437"/>
          <a:stretch/>
        </p:blipFill>
        <p:spPr>
          <a:xfrm>
            <a:off x="4633691" y="922036"/>
            <a:ext cx="4358248" cy="290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9"/>
          <p:cNvSpPr txBox="1"/>
          <p:nvPr>
            <p:ph idx="1" type="body"/>
          </p:nvPr>
        </p:nvSpPr>
        <p:spPr>
          <a:xfrm>
            <a:off x="141659" y="798944"/>
            <a:ext cx="3499163" cy="4007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Sending to a remote network - the source and destination IP addresses represent hosts on different networks.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The data link frame cannot be sent directly to the remote destination host. Therefore the frame is sent to the default gateway (nearest router interface).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The router removes the received Layer 2 information and adds new data link information before forwarding out the exit interface.</a:t>
            </a:r>
            <a:endParaRPr/>
          </a:p>
        </p:txBody>
      </p:sp>
      <p:sp>
        <p:nvSpPr>
          <p:cNvPr id="504" name="Google Shape;504;p49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Access</a:t>
            </a:r>
            <a:br>
              <a:rPr lang="en-US"/>
            </a:br>
            <a:r>
              <a:rPr lang="en-US"/>
              <a:t>Devices on a Remote Network</a:t>
            </a:r>
            <a:endParaRPr/>
          </a:p>
        </p:txBody>
      </p:sp>
      <p:pic>
        <p:nvPicPr>
          <p:cNvPr descr="Introduction to Networks - Mozilla Firefox" id="505" name="Google Shape;505;p49"/>
          <p:cNvPicPr preferRelativeResize="0"/>
          <p:nvPr/>
        </p:nvPicPr>
        <p:blipFill rotWithShape="1">
          <a:blip r:embed="rId3">
            <a:alphaModFix/>
          </a:blip>
          <a:srcRect b="2515" l="6407" r="36582" t="26826"/>
          <a:stretch/>
        </p:blipFill>
        <p:spPr>
          <a:xfrm>
            <a:off x="3800212" y="907006"/>
            <a:ext cx="5150841" cy="338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0"/>
          <p:cNvSpPr txBox="1"/>
          <p:nvPr>
            <p:ph type="ctrTitle"/>
          </p:nvPr>
        </p:nvSpPr>
        <p:spPr>
          <a:xfrm>
            <a:off x="425765" y="2300750"/>
            <a:ext cx="59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</a:pPr>
            <a:br>
              <a:rPr lang="en-US"/>
            </a:br>
            <a:r>
              <a:rPr lang="en-US"/>
              <a:t>Subnetting IP Networks</a:t>
            </a:r>
            <a:endParaRPr/>
          </a:p>
        </p:txBody>
      </p:sp>
      <p:sp>
        <p:nvSpPr>
          <p:cNvPr id="512" name="Google Shape;512;p50"/>
          <p:cNvSpPr txBox="1"/>
          <p:nvPr>
            <p:ph idx="1" type="subTitle"/>
          </p:nvPr>
        </p:nvSpPr>
        <p:spPr>
          <a:xfrm>
            <a:off x="469497" y="3809526"/>
            <a:ext cx="23691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en-US"/>
              <a:t>CCNA Routing and Switching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SzPts val="1080"/>
              <a:buNone/>
            </a:pPr>
            <a:r>
              <a:rPr lang="en-US"/>
              <a:t>Introduction to Networks v6.0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1"/>
          <p:cNvSpPr txBox="1"/>
          <p:nvPr>
            <p:ph type="ctrTitle"/>
          </p:nvPr>
        </p:nvSpPr>
        <p:spPr>
          <a:xfrm>
            <a:off x="416425" y="915409"/>
            <a:ext cx="75981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600"/>
              <a:buFont typeface="Arial"/>
              <a:buNone/>
            </a:pPr>
            <a:r>
              <a:rPr lang="en-US"/>
              <a:t>Subnetting an IPv4 Network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2"/>
          <p:cNvSpPr txBox="1"/>
          <p:nvPr>
            <p:ph idx="1" type="body"/>
          </p:nvPr>
        </p:nvSpPr>
        <p:spPr>
          <a:xfrm>
            <a:off x="144065" y="798945"/>
            <a:ext cx="88533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Devices use broadcasts in an Ethernet LAN to locate: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b="1" lang="en-US"/>
              <a:t>Other devices</a:t>
            </a:r>
            <a:r>
              <a:rPr lang="en-US"/>
              <a:t> - Address Resolution Protocol (ARP) which sends Layer 2 broadcasts to a known IPv4 address on the local network to discover the associated MAC address.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b="1" lang="en-US"/>
              <a:t>Services – </a:t>
            </a:r>
            <a:r>
              <a:rPr lang="en-US"/>
              <a:t>Dynamic Host Configuration Protocol (DHCP) which sends broadcasts on the local network to locate a DHCP server.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Switches propagate broadcasts out all interfaces except the interface on which it was received. </a:t>
            </a:r>
            <a:endParaRPr/>
          </a:p>
        </p:txBody>
      </p:sp>
      <p:sp>
        <p:nvSpPr>
          <p:cNvPr id="525" name="Google Shape;525;p52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Network Segmentation</a:t>
            </a:r>
            <a:br>
              <a:rPr lang="en-US"/>
            </a:br>
            <a:r>
              <a:rPr lang="en-US"/>
              <a:t>Broadcast Domains</a:t>
            </a:r>
            <a:endParaRPr/>
          </a:p>
        </p:txBody>
      </p:sp>
      <p:pic>
        <p:nvPicPr>
          <p:cNvPr id="526" name="Google Shape;52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050" y="2569581"/>
            <a:ext cx="4051300" cy="24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3"/>
          <p:cNvSpPr txBox="1"/>
          <p:nvPr>
            <p:ph idx="1" type="body"/>
          </p:nvPr>
        </p:nvSpPr>
        <p:spPr>
          <a:xfrm>
            <a:off x="144065" y="798944"/>
            <a:ext cx="8853300" cy="4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Hosts can generate excessive broadcasts and negatively affect the network.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Slow network operations due to the significant amount of traffic it can cause.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Slow device operations because a device must accept and process each broadcast packet.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Solution: Reduce the size of the network to create smaller broadcast domains. These smaller network spaces are called </a:t>
            </a:r>
            <a:r>
              <a:rPr i="1" lang="en-US"/>
              <a:t>subnets</a:t>
            </a:r>
            <a:r>
              <a:rPr lang="en-US"/>
              <a:t>.</a:t>
            </a:r>
            <a:endParaRPr/>
          </a:p>
        </p:txBody>
      </p:sp>
      <p:sp>
        <p:nvSpPr>
          <p:cNvPr id="533" name="Google Shape;533;p53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Network Segmentation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Problems with Large Broadcast Domains</a:t>
            </a:r>
            <a:endParaRPr/>
          </a:p>
        </p:txBody>
      </p:sp>
      <p:pic>
        <p:nvPicPr>
          <p:cNvPr id="534" name="Google Shape;53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055" y="2513577"/>
            <a:ext cx="3264807" cy="204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2848" y="2553438"/>
            <a:ext cx="3875945" cy="204684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3"/>
          <p:cNvSpPr txBox="1"/>
          <p:nvPr/>
        </p:nvSpPr>
        <p:spPr>
          <a:xfrm>
            <a:off x="4826643" y="2745865"/>
            <a:ext cx="120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Broadcast  in LAN 1 contained in 1 subnet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 txBox="1"/>
          <p:nvPr/>
        </p:nvSpPr>
        <p:spPr>
          <a:xfrm>
            <a:off x="7265026" y="2755626"/>
            <a:ext cx="120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Broadcast  in LAN 2 contained in 1 subnet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 txBox="1"/>
          <p:nvPr/>
        </p:nvSpPr>
        <p:spPr>
          <a:xfrm>
            <a:off x="1284790" y="2553438"/>
            <a:ext cx="1209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Broadcast Domain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4"/>
          <p:cNvSpPr txBox="1"/>
          <p:nvPr>
            <p:ph idx="1" type="body"/>
          </p:nvPr>
        </p:nvSpPr>
        <p:spPr>
          <a:xfrm>
            <a:off x="144065" y="798944"/>
            <a:ext cx="8853300" cy="4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Reduces overall network traffic and improves network performance. 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Enables an administrator to implement security policies such as which subnets are allowed or not allowed to communicate together.</a:t>
            </a:r>
            <a:endParaRPr/>
          </a:p>
        </p:txBody>
      </p:sp>
      <p:sp>
        <p:nvSpPr>
          <p:cNvPr id="545" name="Google Shape;545;p54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Network Segmentation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Reasons for Subnetting</a:t>
            </a:r>
            <a:endParaRPr/>
          </a:p>
        </p:txBody>
      </p:sp>
      <p:pic>
        <p:nvPicPr>
          <p:cNvPr id="546" name="Google Shape;5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46430"/>
            <a:ext cx="4618761" cy="250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2199" y="2913238"/>
            <a:ext cx="3098477" cy="213408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4"/>
          <p:cNvSpPr txBox="1"/>
          <p:nvPr/>
        </p:nvSpPr>
        <p:spPr>
          <a:xfrm>
            <a:off x="182246" y="2269431"/>
            <a:ext cx="204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Subnetting by Location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4"/>
          <p:cNvSpPr txBox="1"/>
          <p:nvPr/>
        </p:nvSpPr>
        <p:spPr>
          <a:xfrm>
            <a:off x="5972199" y="1529988"/>
            <a:ext cx="278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Communicating between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Networks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4"/>
          <p:cNvSpPr txBox="1"/>
          <p:nvPr/>
        </p:nvSpPr>
        <p:spPr>
          <a:xfrm>
            <a:off x="6758141" y="2636239"/>
            <a:ext cx="266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Subnetting by Device Type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3559" y="1444496"/>
            <a:ext cx="3005341" cy="2126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idx="1" type="body"/>
          </p:nvPr>
        </p:nvSpPr>
        <p:spPr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Protocols are necessary for effective communication and include: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An identified sender and receiver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Common language and grammar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Speed and timing of delivery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Confirmation or acknowledgment requirements 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Protocols used in network communications also define: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Message encoding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Message delivery options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Message Formatting and Encapsulation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Message Timing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Message Size</a:t>
            </a:r>
            <a:endParaRPr/>
          </a:p>
          <a:p>
            <a:pPr indent="-84138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Rules</a:t>
            </a:r>
            <a:br>
              <a:rPr lang="en-US"/>
            </a:br>
            <a:r>
              <a:rPr lang="en-US"/>
              <a:t>Rule Establishment</a:t>
            </a:r>
            <a:endParaRPr/>
          </a:p>
        </p:txBody>
      </p:sp>
      <p:pic>
        <p:nvPicPr>
          <p:cNvPr descr="Introduction to Networks - Mozilla Firefox" id="261" name="Google Shape;261;p19"/>
          <p:cNvPicPr preferRelativeResize="0"/>
          <p:nvPr/>
        </p:nvPicPr>
        <p:blipFill rotWithShape="1">
          <a:blip r:embed="rId3">
            <a:alphaModFix/>
          </a:blip>
          <a:srcRect b="10797" l="12689" r="36896" t="18092"/>
          <a:stretch/>
        </p:blipFill>
        <p:spPr>
          <a:xfrm>
            <a:off x="5228897" y="1186781"/>
            <a:ext cx="3768454" cy="337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Subnetting an IPv4 Network</a:t>
            </a:r>
            <a:br>
              <a:rPr lang="en-US" sz="1600"/>
            </a:br>
            <a:r>
              <a:rPr lang="en-US"/>
              <a:t>Octet Boundaries</a:t>
            </a:r>
            <a:endParaRPr/>
          </a:p>
        </p:txBody>
      </p:sp>
      <p:sp>
        <p:nvSpPr>
          <p:cNvPr id="558" name="Google Shape;558;p55"/>
          <p:cNvSpPr txBox="1"/>
          <p:nvPr>
            <p:ph idx="1" type="body"/>
          </p:nvPr>
        </p:nvSpPr>
        <p:spPr>
          <a:xfrm>
            <a:off x="1532585" y="3636610"/>
            <a:ext cx="70506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Prefix length and the subnet mask are different ways of identifying the network portion of an address.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Subnets are created by borrowing host bits for network bits. 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More host bits borrowed, the more subnets that can be defined</a:t>
            </a:r>
            <a:r>
              <a:rPr lang="en-US"/>
              <a:t>.</a:t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270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59" name="Google Shape;559;p55"/>
          <p:cNvPicPr preferRelativeResize="0"/>
          <p:nvPr/>
        </p:nvPicPr>
        <p:blipFill rotWithShape="1">
          <a:blip r:embed="rId3">
            <a:alphaModFix/>
          </a:blip>
          <a:srcRect b="0" l="1275" r="1363" t="0"/>
          <a:stretch/>
        </p:blipFill>
        <p:spPr>
          <a:xfrm>
            <a:off x="1622738" y="799398"/>
            <a:ext cx="6864441" cy="28372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p55"/>
          <p:cNvSpPr txBox="1"/>
          <p:nvPr/>
        </p:nvSpPr>
        <p:spPr>
          <a:xfrm>
            <a:off x="236711" y="1204223"/>
            <a:ext cx="1111500" cy="201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 are most easily subnetted at the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octet boundary of /8, /16, and /24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Subnetting an IPv4 Network </a:t>
            </a:r>
            <a:br>
              <a:rPr lang="en-US" sz="1600"/>
            </a:br>
            <a:r>
              <a:rPr lang="en-US"/>
              <a:t>Subnetting on the Octet Boundary</a:t>
            </a:r>
            <a:endParaRPr/>
          </a:p>
        </p:txBody>
      </p:sp>
      <p:sp>
        <p:nvSpPr>
          <p:cNvPr id="567" name="Google Shape;567;p56"/>
          <p:cNvSpPr txBox="1"/>
          <p:nvPr>
            <p:ph idx="1" type="body"/>
          </p:nvPr>
        </p:nvSpPr>
        <p:spPr>
          <a:xfrm>
            <a:off x="215477" y="3847069"/>
            <a:ext cx="854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Subnetting Network 10.x.0.0/16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Define up to 256 subnets with each subnet capable of connecting 65,534 hosts. 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First two octets identify the network portion while the last two octets are for host IP addresses.</a:t>
            </a:r>
            <a:endParaRPr sz="1400"/>
          </a:p>
        </p:txBody>
      </p:sp>
      <p:pic>
        <p:nvPicPr>
          <p:cNvPr id="568" name="Google Shape;5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431" y="798944"/>
            <a:ext cx="8452208" cy="30807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Subnetting an IPv4 Network </a:t>
            </a:r>
            <a:br>
              <a:rPr lang="en-US" sz="1600"/>
            </a:br>
            <a:r>
              <a:rPr lang="en-US"/>
              <a:t>Subnetting on the Octet Boundary (Cont.)</a:t>
            </a:r>
            <a:endParaRPr/>
          </a:p>
        </p:txBody>
      </p:sp>
      <p:sp>
        <p:nvSpPr>
          <p:cNvPr id="575" name="Google Shape;575;p57"/>
          <p:cNvSpPr txBox="1"/>
          <p:nvPr>
            <p:ph idx="1" type="body"/>
          </p:nvPr>
        </p:nvSpPr>
        <p:spPr>
          <a:xfrm>
            <a:off x="648181" y="3952089"/>
            <a:ext cx="81093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Subnetting Network 10.x.x.0/24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Define 65,536 subnets each capable of connecting 254 hosts. 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/24 boundary is very popular in subnetting because of number of hosts.</a:t>
            </a:r>
            <a:endParaRPr sz="1400"/>
          </a:p>
        </p:txBody>
      </p:sp>
      <p:pic>
        <p:nvPicPr>
          <p:cNvPr id="576" name="Google Shape;57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182" y="751080"/>
            <a:ext cx="7457543" cy="314105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 txBox="1"/>
          <p:nvPr>
            <p:ph type="title"/>
          </p:nvPr>
        </p:nvSpPr>
        <p:spPr>
          <a:xfrm>
            <a:off x="61976" y="-417182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Subnetting an IPv4 Network </a:t>
            </a:r>
            <a:br>
              <a:rPr lang="en-US" sz="1600"/>
            </a:br>
            <a:r>
              <a:rPr lang="en-US"/>
              <a:t>Classless Subnetting</a:t>
            </a:r>
            <a:endParaRPr/>
          </a:p>
        </p:txBody>
      </p:sp>
      <p:sp>
        <p:nvSpPr>
          <p:cNvPr id="583" name="Google Shape;583;p58"/>
          <p:cNvSpPr txBox="1"/>
          <p:nvPr>
            <p:ph idx="1" type="body"/>
          </p:nvPr>
        </p:nvSpPr>
        <p:spPr>
          <a:xfrm>
            <a:off x="145358" y="4342677"/>
            <a:ext cx="88533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Subnets can borrow bits from </a:t>
            </a:r>
            <a:r>
              <a:rPr i="1" lang="en-US" sz="1600"/>
              <a:t>any</a:t>
            </a:r>
            <a:r>
              <a:rPr lang="en-US" sz="1600"/>
              <a:t> host bit position to create other masks. </a:t>
            </a:r>
            <a:endParaRPr sz="1600"/>
          </a:p>
        </p:txBody>
      </p:sp>
      <p:pic>
        <p:nvPicPr>
          <p:cNvPr id="584" name="Google Shape;584;p58"/>
          <p:cNvPicPr preferRelativeResize="0"/>
          <p:nvPr/>
        </p:nvPicPr>
        <p:blipFill rotWithShape="1">
          <a:blip r:embed="rId3">
            <a:alphaModFix/>
          </a:blip>
          <a:srcRect b="0" l="714" r="0" t="0"/>
          <a:stretch/>
        </p:blipFill>
        <p:spPr>
          <a:xfrm>
            <a:off x="695458" y="1168276"/>
            <a:ext cx="7508384" cy="313877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5" name="Google Shape;585;p58"/>
          <p:cNvSpPr txBox="1"/>
          <p:nvPr/>
        </p:nvSpPr>
        <p:spPr>
          <a:xfrm>
            <a:off x="2893672" y="834572"/>
            <a:ext cx="3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Subnetting a /24 Network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9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</a:t>
            </a:r>
            <a:br>
              <a:rPr lang="en-US" sz="1600"/>
            </a:br>
            <a:r>
              <a:rPr lang="en-US"/>
              <a:t>Video Demonstration – The Subnet Mask</a:t>
            </a:r>
            <a:endParaRPr/>
          </a:p>
        </p:txBody>
      </p:sp>
      <p:sp>
        <p:nvSpPr>
          <p:cNvPr id="592" name="Google Shape;592;p59"/>
          <p:cNvSpPr txBox="1"/>
          <p:nvPr>
            <p:ph idx="1" type="body"/>
          </p:nvPr>
        </p:nvSpPr>
        <p:spPr>
          <a:xfrm>
            <a:off x="144065" y="798944"/>
            <a:ext cx="88533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Subnetting in Binary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ANDING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Convert IP address and Subnet Mask to Binary (line up vertically like an addition problem)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Logically AND (1 and 1 = 1, all other combinations = 0)</a:t>
            </a:r>
            <a:endParaRPr sz="1300"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Result is network address for original IP address 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Classful Subnetting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Class A  /8  255.0.0.0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Class B  /16  255.255.0.0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Class C  /24  255.255.255.0</a:t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593" name="Google Shape;5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253" y="2253803"/>
            <a:ext cx="4163098" cy="213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0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</a:t>
            </a:r>
            <a:br>
              <a:rPr lang="en-US" sz="1600"/>
            </a:br>
            <a:r>
              <a:rPr lang="en-US"/>
              <a:t>The Subnet Mask (Cont.)</a:t>
            </a:r>
            <a:endParaRPr/>
          </a:p>
        </p:txBody>
      </p:sp>
      <p:sp>
        <p:nvSpPr>
          <p:cNvPr id="600" name="Google Shape;600;p60"/>
          <p:cNvSpPr txBox="1"/>
          <p:nvPr>
            <p:ph idx="1" type="body"/>
          </p:nvPr>
        </p:nvSpPr>
        <p:spPr>
          <a:xfrm>
            <a:off x="144065" y="798944"/>
            <a:ext cx="8853300" cy="4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84137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01" name="Google Shape;601;p60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144065" y="1146219"/>
            <a:ext cx="4234241" cy="296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 rotWithShape="1">
          <a:blip r:embed="rId4">
            <a:alphaModFix/>
          </a:blip>
          <a:srcRect b="14305" l="0" r="0" t="3097"/>
          <a:stretch/>
        </p:blipFill>
        <p:spPr>
          <a:xfrm>
            <a:off x="4378306" y="1197735"/>
            <a:ext cx="4048340" cy="221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8306" y="3448101"/>
            <a:ext cx="3916126" cy="536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1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</a:t>
            </a:r>
            <a:br>
              <a:rPr lang="en-US" sz="1600"/>
            </a:br>
            <a:r>
              <a:rPr lang="en-US"/>
              <a:t>Subnetting with the Magic Number</a:t>
            </a:r>
            <a:endParaRPr/>
          </a:p>
        </p:txBody>
      </p:sp>
      <p:sp>
        <p:nvSpPr>
          <p:cNvPr id="610" name="Google Shape;610;p61"/>
          <p:cNvSpPr txBox="1"/>
          <p:nvPr>
            <p:ph idx="1" type="body"/>
          </p:nvPr>
        </p:nvSpPr>
        <p:spPr>
          <a:xfrm>
            <a:off x="144065" y="1064871"/>
            <a:ext cx="8853300" cy="3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Magic number technique used to calculate subnets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Magic number is simply the place value of the last one in the subnet mask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/25  11111111.11111111.11111111.</a:t>
            </a:r>
            <a:r>
              <a:rPr lang="en-US">
                <a:solidFill>
                  <a:srgbClr val="FF0000"/>
                </a:solidFill>
              </a:rPr>
              <a:t>1</a:t>
            </a:r>
            <a:r>
              <a:rPr lang="en-US"/>
              <a:t>0000000 magic number = </a:t>
            </a:r>
            <a:r>
              <a:rPr lang="en-US">
                <a:solidFill>
                  <a:srgbClr val="FF0000"/>
                </a:solidFill>
              </a:rPr>
              <a:t>128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/26  11111111.11111111.11111111.1</a:t>
            </a:r>
            <a:r>
              <a:rPr lang="en-US">
                <a:solidFill>
                  <a:srgbClr val="FF0000"/>
                </a:solidFill>
              </a:rPr>
              <a:t>1</a:t>
            </a:r>
            <a:r>
              <a:rPr lang="en-US"/>
              <a:t>000000 magic number = </a:t>
            </a:r>
            <a:r>
              <a:rPr lang="en-US">
                <a:solidFill>
                  <a:srgbClr val="FF0000"/>
                </a:solidFill>
              </a:rPr>
              <a:t>64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/27  11111111.11111111.11111111.11</a:t>
            </a:r>
            <a:r>
              <a:rPr lang="en-US">
                <a:solidFill>
                  <a:srgbClr val="FF0000"/>
                </a:solidFill>
              </a:rPr>
              <a:t>1</a:t>
            </a:r>
            <a:r>
              <a:rPr lang="en-US"/>
              <a:t>00000 magic number = </a:t>
            </a:r>
            <a:r>
              <a:rPr lang="en-US">
                <a:solidFill>
                  <a:srgbClr val="FF0000"/>
                </a:solidFill>
              </a:rPr>
              <a:t>32</a:t>
            </a:r>
            <a:endParaRPr/>
          </a:p>
        </p:txBody>
      </p:sp>
      <p:pic>
        <p:nvPicPr>
          <p:cNvPr id="611" name="Google Shape;61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1192" y="2962140"/>
            <a:ext cx="3316708" cy="182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</a:t>
            </a:r>
            <a:br>
              <a:rPr lang="en-US" sz="1600"/>
            </a:br>
            <a:r>
              <a:rPr lang="en-US"/>
              <a:t>Video Demonstration – Subnetting with the Magic Number (Cont.)</a:t>
            </a:r>
            <a:endParaRPr/>
          </a:p>
        </p:txBody>
      </p:sp>
      <p:pic>
        <p:nvPicPr>
          <p:cNvPr id="618" name="Google Shape;61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735" y="889637"/>
            <a:ext cx="5957460" cy="3553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</a:t>
            </a:r>
            <a:br>
              <a:rPr lang="en-US" sz="1600"/>
            </a:br>
            <a:r>
              <a:rPr lang="en-US"/>
              <a:t>Subnetting with the Magic Number (Cont.)</a:t>
            </a:r>
            <a:endParaRPr/>
          </a:p>
        </p:txBody>
      </p:sp>
      <p:pic>
        <p:nvPicPr>
          <p:cNvPr id="625" name="Google Shape;62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889" y="895838"/>
            <a:ext cx="5752222" cy="403559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4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 </a:t>
            </a:r>
            <a:br>
              <a:rPr lang="en-US" sz="1600"/>
            </a:br>
            <a:r>
              <a:rPr lang="en-US"/>
              <a:t>Classless Subnetting Example</a:t>
            </a:r>
            <a:endParaRPr/>
          </a:p>
        </p:txBody>
      </p:sp>
      <p:pic>
        <p:nvPicPr>
          <p:cNvPr id="632" name="Google Shape;63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058" y="925975"/>
            <a:ext cx="3384010" cy="363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5313" y="839164"/>
            <a:ext cx="3590133" cy="3812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idx="1" type="body"/>
          </p:nvPr>
        </p:nvSpPr>
        <p:spPr>
          <a:xfrm>
            <a:off x="144065" y="798944"/>
            <a:ext cx="4694972" cy="3951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Encoding between hosts must be in appropriate format for the medium. </a:t>
            </a:r>
            <a:endParaRPr sz="2000"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Messages are first converted into bits by the sending host. </a:t>
            </a:r>
            <a:endParaRPr sz="2000"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Each bit is encoded into a pattern of sounds, light waves, or electrical impulses depending on the network media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The destination host receives and decodes the signals in order to interpret the message.</a:t>
            </a:r>
            <a:endParaRPr sz="2000"/>
          </a:p>
          <a:p>
            <a:pPr indent="-55562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  <p:sp>
        <p:nvSpPr>
          <p:cNvPr id="268" name="Google Shape;268;p20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Rules</a:t>
            </a:r>
            <a:br>
              <a:rPr lang="en-US"/>
            </a:br>
            <a:r>
              <a:rPr lang="en-US"/>
              <a:t>Message Encoding</a:t>
            </a:r>
            <a:endParaRPr/>
          </a:p>
        </p:txBody>
      </p:sp>
      <p:pic>
        <p:nvPicPr>
          <p:cNvPr descr="Introduction to Networks - Mozilla Firefox" id="269" name="Google Shape;269;p20"/>
          <p:cNvPicPr preferRelativeResize="0"/>
          <p:nvPr/>
        </p:nvPicPr>
        <p:blipFill rotWithShape="1">
          <a:blip r:embed="rId3">
            <a:alphaModFix/>
          </a:blip>
          <a:srcRect b="16679" l="6726" r="35752" t="20558"/>
          <a:stretch/>
        </p:blipFill>
        <p:spPr>
          <a:xfrm>
            <a:off x="4750025" y="1252279"/>
            <a:ext cx="4144585" cy="230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5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 </a:t>
            </a:r>
            <a:br>
              <a:rPr lang="en-US" sz="1600"/>
            </a:br>
            <a:r>
              <a:rPr lang="en-US"/>
              <a:t>Creating 2 Subnets</a:t>
            </a:r>
            <a:endParaRPr/>
          </a:p>
        </p:txBody>
      </p:sp>
      <p:sp>
        <p:nvSpPr>
          <p:cNvPr id="640" name="Google Shape;640;p65"/>
          <p:cNvSpPr txBox="1"/>
          <p:nvPr>
            <p:ph idx="1" type="body"/>
          </p:nvPr>
        </p:nvSpPr>
        <p:spPr>
          <a:xfrm>
            <a:off x="144065" y="798945"/>
            <a:ext cx="88533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/25 Subnetting Topology</a:t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41" name="Google Shape;64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56" y="1307938"/>
            <a:ext cx="4306540" cy="310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5921" y="798944"/>
            <a:ext cx="3245831" cy="362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</a:t>
            </a:r>
            <a:br>
              <a:rPr lang="en-US" sz="1600"/>
            </a:br>
            <a:r>
              <a:rPr lang="en-US"/>
              <a:t>Creating Two Equal-sized Subnets (/25)</a:t>
            </a:r>
            <a:endParaRPr/>
          </a:p>
        </p:txBody>
      </p:sp>
      <p:sp>
        <p:nvSpPr>
          <p:cNvPr id="649" name="Google Shape;649;p66"/>
          <p:cNvSpPr txBox="1"/>
          <p:nvPr>
            <p:ph idx="1" type="body"/>
          </p:nvPr>
        </p:nvSpPr>
        <p:spPr>
          <a:xfrm>
            <a:off x="144065" y="974154"/>
            <a:ext cx="8853300" cy="3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Create 2 Equal-sized Subnets from 192.168.1.0 /24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b="1" lang="en-US" sz="1400"/>
              <a:t>Subnet Mask</a:t>
            </a:r>
            <a:r>
              <a:rPr lang="en-US" sz="1400"/>
              <a:t> - 11111111.11111111.11111111.</a:t>
            </a:r>
            <a:r>
              <a:rPr lang="en-US" sz="1400">
                <a:solidFill>
                  <a:srgbClr val="FF0000"/>
                </a:solidFill>
              </a:rPr>
              <a:t>1</a:t>
            </a:r>
            <a:r>
              <a:rPr lang="en-US" sz="1400"/>
              <a:t>0000000</a:t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Magic Number = </a:t>
            </a:r>
            <a:r>
              <a:rPr lang="en-US">
                <a:solidFill>
                  <a:srgbClr val="FF0000"/>
                </a:solidFill>
              </a:rPr>
              <a:t>128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192.168.1.0 /25 </a:t>
            </a:r>
            <a:r>
              <a:rPr lang="en-US">
                <a:solidFill>
                  <a:srgbClr val="FF0000"/>
                </a:solidFill>
              </a:rPr>
              <a:t>(start at 0)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192.168.1.128 /25 </a:t>
            </a:r>
            <a:r>
              <a:rPr lang="en-US">
                <a:solidFill>
                  <a:srgbClr val="FF0000"/>
                </a:solidFill>
              </a:rPr>
              <a:t>(Add 128)</a:t>
            </a:r>
            <a:endParaRPr/>
          </a:p>
        </p:txBody>
      </p:sp>
      <p:pic>
        <p:nvPicPr>
          <p:cNvPr id="650" name="Google Shape;65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709" y="2526565"/>
            <a:ext cx="3485150" cy="17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0500" y="974154"/>
            <a:ext cx="3344734" cy="152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488" y="1736556"/>
            <a:ext cx="4194220" cy="104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7"/>
          <p:cNvSpPr txBox="1"/>
          <p:nvPr>
            <p:ph idx="1" type="body"/>
          </p:nvPr>
        </p:nvSpPr>
        <p:spPr>
          <a:xfrm>
            <a:off x="120916" y="1425595"/>
            <a:ext cx="2671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Calculate Number of Subnets Formula</a:t>
            </a:r>
            <a:endParaRPr/>
          </a:p>
        </p:txBody>
      </p:sp>
      <p:sp>
        <p:nvSpPr>
          <p:cNvPr id="659" name="Google Shape;659;p67"/>
          <p:cNvSpPr txBox="1"/>
          <p:nvPr>
            <p:ph type="title"/>
          </p:nvPr>
        </p:nvSpPr>
        <p:spPr>
          <a:xfrm>
            <a:off x="0" y="197708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 </a:t>
            </a:r>
            <a:br>
              <a:rPr lang="en-US"/>
            </a:br>
            <a:r>
              <a:rPr lang="en-US"/>
              <a:t>Subnetting Formulas</a:t>
            </a:r>
            <a:endParaRPr/>
          </a:p>
        </p:txBody>
      </p:sp>
      <p:pic>
        <p:nvPicPr>
          <p:cNvPr id="660" name="Google Shape;66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727" y="2060294"/>
            <a:ext cx="1599544" cy="16305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1" name="Google Shape;66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980" y="1692446"/>
            <a:ext cx="4631158" cy="28571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2" name="Google Shape;662;p67"/>
          <p:cNvSpPr txBox="1"/>
          <p:nvPr/>
        </p:nvSpPr>
        <p:spPr>
          <a:xfrm>
            <a:off x="3808071" y="1345206"/>
            <a:ext cx="3889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Subnetting a /24 Network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8"/>
          <p:cNvSpPr txBox="1"/>
          <p:nvPr>
            <p:ph idx="1" type="body"/>
          </p:nvPr>
        </p:nvSpPr>
        <p:spPr>
          <a:xfrm>
            <a:off x="667159" y="1642763"/>
            <a:ext cx="2459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Calculate Number of Hosts Formula</a:t>
            </a:r>
            <a:endParaRPr/>
          </a:p>
        </p:txBody>
      </p:sp>
      <p:sp>
        <p:nvSpPr>
          <p:cNvPr id="669" name="Google Shape;669;p68"/>
          <p:cNvSpPr txBox="1"/>
          <p:nvPr>
            <p:ph type="title"/>
          </p:nvPr>
        </p:nvSpPr>
        <p:spPr>
          <a:xfrm>
            <a:off x="0" y="197708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 </a:t>
            </a:r>
            <a:br>
              <a:rPr lang="en-US"/>
            </a:br>
            <a:r>
              <a:rPr lang="en-US"/>
              <a:t>Subnetting Formulas (Cont.)</a:t>
            </a:r>
            <a:endParaRPr/>
          </a:p>
        </p:txBody>
      </p:sp>
      <p:sp>
        <p:nvSpPr>
          <p:cNvPr id="670" name="Google Shape;670;p68"/>
          <p:cNvSpPr txBox="1"/>
          <p:nvPr/>
        </p:nvSpPr>
        <p:spPr>
          <a:xfrm>
            <a:off x="4027990" y="1747777"/>
            <a:ext cx="3889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Calculating the Number of Hosts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550" y="2249879"/>
            <a:ext cx="2906430" cy="183121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2" name="Google Shape;67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4216" y="2101346"/>
            <a:ext cx="4703073" cy="197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9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 </a:t>
            </a:r>
            <a:br>
              <a:rPr lang="en-US"/>
            </a:br>
            <a:r>
              <a:rPr lang="en-US"/>
              <a:t>Creating 4 Subnets</a:t>
            </a:r>
            <a:endParaRPr/>
          </a:p>
        </p:txBody>
      </p:sp>
      <p:sp>
        <p:nvSpPr>
          <p:cNvPr id="679" name="Google Shape;679;p69"/>
          <p:cNvSpPr txBox="1"/>
          <p:nvPr>
            <p:ph idx="1" type="body"/>
          </p:nvPr>
        </p:nvSpPr>
        <p:spPr>
          <a:xfrm>
            <a:off x="144065" y="798944"/>
            <a:ext cx="88533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/26 Subnetting Topology</a:t>
            </a:r>
            <a:endParaRPr sz="1600"/>
          </a:p>
        </p:txBody>
      </p:sp>
      <p:pic>
        <p:nvPicPr>
          <p:cNvPr id="680" name="Google Shape;68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067" y="1526967"/>
            <a:ext cx="4425035" cy="17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7105" y="431743"/>
            <a:ext cx="4014393" cy="358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0343" y="3437680"/>
            <a:ext cx="3352840" cy="141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0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 </a:t>
            </a:r>
            <a:br>
              <a:rPr lang="en-US"/>
            </a:br>
            <a:r>
              <a:rPr lang="en-US"/>
              <a:t>Creating 4 Subnets (Cont.)</a:t>
            </a:r>
            <a:endParaRPr/>
          </a:p>
        </p:txBody>
      </p:sp>
      <p:sp>
        <p:nvSpPr>
          <p:cNvPr id="689" name="Google Shape;689;p70"/>
          <p:cNvSpPr txBox="1"/>
          <p:nvPr>
            <p:ph idx="1" type="body"/>
          </p:nvPr>
        </p:nvSpPr>
        <p:spPr>
          <a:xfrm>
            <a:off x="144065" y="798944"/>
            <a:ext cx="88533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/26 Subnetting Topology</a:t>
            </a:r>
            <a:endParaRPr sz="1600"/>
          </a:p>
        </p:txBody>
      </p:sp>
      <p:pic>
        <p:nvPicPr>
          <p:cNvPr id="690" name="Google Shape;69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350" y="1230600"/>
            <a:ext cx="6076715" cy="391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1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 </a:t>
            </a:r>
            <a:br>
              <a:rPr lang="en-US"/>
            </a:br>
            <a:r>
              <a:rPr lang="en-US"/>
              <a:t>Creating 4 Subnets (Cont.)</a:t>
            </a:r>
            <a:endParaRPr/>
          </a:p>
        </p:txBody>
      </p:sp>
      <p:sp>
        <p:nvSpPr>
          <p:cNvPr id="697" name="Google Shape;697;p71"/>
          <p:cNvSpPr txBox="1"/>
          <p:nvPr>
            <p:ph idx="1" type="body"/>
          </p:nvPr>
        </p:nvSpPr>
        <p:spPr>
          <a:xfrm>
            <a:off x="144065" y="798944"/>
            <a:ext cx="88533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1600"/>
              <a:t>/26 Subnetting Topology</a:t>
            </a:r>
            <a:endParaRPr sz="1600"/>
          </a:p>
        </p:txBody>
      </p:sp>
      <p:pic>
        <p:nvPicPr>
          <p:cNvPr id="698" name="Google Shape;69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238491"/>
            <a:ext cx="6199751" cy="37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2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</a:t>
            </a:r>
            <a:br>
              <a:rPr lang="en-US" sz="1600"/>
            </a:br>
            <a:r>
              <a:rPr lang="en-US"/>
              <a:t>Video Demonstration – Creating Four Equal-sized Subnets (/26)</a:t>
            </a:r>
            <a:endParaRPr/>
          </a:p>
        </p:txBody>
      </p:sp>
      <p:sp>
        <p:nvSpPr>
          <p:cNvPr id="705" name="Google Shape;705;p72"/>
          <p:cNvSpPr txBox="1"/>
          <p:nvPr>
            <p:ph idx="1" type="body"/>
          </p:nvPr>
        </p:nvSpPr>
        <p:spPr>
          <a:xfrm>
            <a:off x="144065" y="965915"/>
            <a:ext cx="88533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Create 4 Equal-sized Subnets from 192.168.1.0 /24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Subnet Mask in Binary – 11111111.11111111.11111111.</a:t>
            </a:r>
            <a:r>
              <a:rPr lang="en-US" sz="1400">
                <a:solidFill>
                  <a:srgbClr val="FF0000"/>
                </a:solidFill>
              </a:rPr>
              <a:t>11</a:t>
            </a:r>
            <a:r>
              <a:rPr lang="en-US" sz="1400"/>
              <a:t>000000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2^2 = 4 Subnets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Magic Number = 64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192.168.1.0 /26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192.168.1.64 /26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192.168.1.128 /26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192.168.1.192 /26</a:t>
            </a:r>
            <a:endParaRPr sz="1400"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06" name="Google Shape;70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1691" y="1907446"/>
            <a:ext cx="3567448" cy="184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3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an IPv4 Network</a:t>
            </a:r>
            <a:br>
              <a:rPr lang="en-US" sz="1600"/>
            </a:br>
            <a:r>
              <a:rPr lang="en-US"/>
              <a:t>Video Demonstration – Creating Eight Equal-sized Subnets (/27)</a:t>
            </a:r>
            <a:endParaRPr/>
          </a:p>
        </p:txBody>
      </p:sp>
      <p:sp>
        <p:nvSpPr>
          <p:cNvPr id="713" name="Google Shape;713;p73"/>
          <p:cNvSpPr txBox="1"/>
          <p:nvPr>
            <p:ph idx="1" type="body"/>
          </p:nvPr>
        </p:nvSpPr>
        <p:spPr>
          <a:xfrm>
            <a:off x="144065" y="1068946"/>
            <a:ext cx="8853300" cy="3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Create 8 Equal-sized Subnets from 192.168.1.0 /24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Borrow 3 bits – 11111111.11111111.11111111.</a:t>
            </a:r>
            <a:r>
              <a:rPr lang="en-US" sz="1400">
                <a:solidFill>
                  <a:srgbClr val="FF0000"/>
                </a:solidFill>
              </a:rPr>
              <a:t>111</a:t>
            </a:r>
            <a:r>
              <a:rPr lang="en-US" sz="1400"/>
              <a:t>00000</a:t>
            </a:r>
            <a:endParaRPr/>
          </a:p>
          <a:p>
            <a:pPr indent="-169862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Noto Sans Symbols"/>
              <a:buChar char="▪"/>
            </a:pPr>
            <a:r>
              <a:rPr lang="en-US" sz="1400"/>
              <a:t>Magic Number = 32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192.168.1.0 /27 </a:t>
            </a:r>
            <a:r>
              <a:rPr lang="en-US" sz="1400">
                <a:solidFill>
                  <a:srgbClr val="FF0000"/>
                </a:solidFill>
              </a:rPr>
              <a:t>(Start at 0)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192.168.1.32 /27 </a:t>
            </a:r>
            <a:r>
              <a:rPr lang="en-US" sz="1400">
                <a:solidFill>
                  <a:srgbClr val="FF0000"/>
                </a:solidFill>
              </a:rPr>
              <a:t>(Add 32 to previous network)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192.168.1.64 /27 </a:t>
            </a:r>
            <a:r>
              <a:rPr lang="en-US" sz="1400">
                <a:solidFill>
                  <a:srgbClr val="FF0000"/>
                </a:solidFill>
              </a:rPr>
              <a:t>(Add 32)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192.168.1.96 /27 </a:t>
            </a:r>
            <a:r>
              <a:rPr lang="en-US" sz="1400">
                <a:solidFill>
                  <a:srgbClr val="FF0000"/>
                </a:solidFill>
              </a:rPr>
              <a:t>(Add 32)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192.168.1.128 /27 </a:t>
            </a:r>
            <a:r>
              <a:rPr lang="en-US" sz="1400">
                <a:solidFill>
                  <a:srgbClr val="FF0000"/>
                </a:solidFill>
              </a:rPr>
              <a:t>(Add 32)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192.168.1.160 /27 </a:t>
            </a:r>
            <a:r>
              <a:rPr lang="en-US" sz="1400">
                <a:solidFill>
                  <a:srgbClr val="FF0000"/>
                </a:solidFill>
              </a:rPr>
              <a:t>(Add 32)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192.168.1.192 /27 </a:t>
            </a:r>
            <a:r>
              <a:rPr lang="en-US" sz="1400">
                <a:solidFill>
                  <a:srgbClr val="FF0000"/>
                </a:solidFill>
              </a:rPr>
              <a:t>(Add 32)</a:t>
            </a:r>
            <a:endParaRPr sz="1400"/>
          </a:p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▪"/>
            </a:pPr>
            <a:r>
              <a:rPr lang="en-US" sz="1400"/>
              <a:t>192.168.1.224 /27 </a:t>
            </a:r>
            <a:r>
              <a:rPr lang="en-US" sz="1400">
                <a:solidFill>
                  <a:srgbClr val="FF0000"/>
                </a:solidFill>
              </a:rPr>
              <a:t>(Add 32)</a:t>
            </a:r>
            <a:endParaRPr sz="1400">
              <a:solidFill>
                <a:srgbClr val="FF0000"/>
              </a:solidFill>
            </a:endParaRPr>
          </a:p>
          <a:p>
            <a:pPr indent="-89852" lvl="0" marL="1698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Noto Sans Symbols"/>
              <a:buNone/>
            </a:pPr>
            <a:r>
              <a:t/>
            </a:r>
            <a:endParaRPr sz="1400"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14" name="Google Shape;71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0674" y="1931831"/>
            <a:ext cx="3866677" cy="2009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4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 /16 and /8 Prefix</a:t>
            </a:r>
            <a:br>
              <a:rPr lang="en-US"/>
            </a:br>
            <a:r>
              <a:rPr lang="en-US"/>
              <a:t>Creating Subnets with a /16 prefix</a:t>
            </a:r>
            <a:endParaRPr/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243" y="798944"/>
            <a:ext cx="5841843" cy="4161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idx="1" type="body"/>
          </p:nvPr>
        </p:nvSpPr>
        <p:spPr>
          <a:xfrm>
            <a:off x="144064" y="798944"/>
            <a:ext cx="5083391" cy="3975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There is an agreed format for letters and addressing letters which is required for proper delivery.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Putting the letter into the addressed envelope is called encapsulation.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Each computer message is encapsulated in a specific format, called a frame, before it is sent over the network.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A frame acts like an envelope providing destination address and source address.</a:t>
            </a:r>
            <a:endParaRPr sz="2000"/>
          </a:p>
        </p:txBody>
      </p:sp>
      <p:sp>
        <p:nvSpPr>
          <p:cNvPr id="276" name="Google Shape;276;p21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Rules</a:t>
            </a:r>
            <a:br>
              <a:rPr lang="en-US"/>
            </a:br>
            <a:r>
              <a:rPr lang="en-US"/>
              <a:t>Message Formatting and Encapsulation</a:t>
            </a:r>
            <a:endParaRPr/>
          </a:p>
        </p:txBody>
      </p:sp>
      <p:pic>
        <p:nvPicPr>
          <p:cNvPr descr="Introduction to Networks - Mozilla Firefox" id="277" name="Google Shape;277;p21"/>
          <p:cNvPicPr preferRelativeResize="0"/>
          <p:nvPr/>
        </p:nvPicPr>
        <p:blipFill rotWithShape="1">
          <a:blip r:embed="rId3">
            <a:alphaModFix/>
          </a:blip>
          <a:srcRect b="37747" l="20245" r="50371" t="27532"/>
          <a:stretch/>
        </p:blipFill>
        <p:spPr>
          <a:xfrm>
            <a:off x="5606370" y="928599"/>
            <a:ext cx="2710758" cy="1634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tion to Networks - Mozilla Firefox" id="278" name="Google Shape;278;p21"/>
          <p:cNvPicPr preferRelativeResize="0"/>
          <p:nvPr/>
        </p:nvPicPr>
        <p:blipFill rotWithShape="1">
          <a:blip r:embed="rId4">
            <a:alphaModFix/>
          </a:blip>
          <a:srcRect b="57422" l="14160" r="42920" t="23679"/>
          <a:stretch/>
        </p:blipFill>
        <p:spPr>
          <a:xfrm>
            <a:off x="5039341" y="3180170"/>
            <a:ext cx="3924637" cy="88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 /16 and /8 Prefix</a:t>
            </a:r>
            <a:br>
              <a:rPr lang="en-US"/>
            </a:br>
            <a:r>
              <a:rPr lang="en-US"/>
              <a:t>Creating 100 Subnets with a /16 prefix</a:t>
            </a:r>
            <a:endParaRPr/>
          </a:p>
        </p:txBody>
      </p:sp>
      <p:pic>
        <p:nvPicPr>
          <p:cNvPr id="728" name="Google Shape;72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10" y="953037"/>
            <a:ext cx="4118161" cy="393288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9" name="Google Shape;72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9852" y="953038"/>
            <a:ext cx="3465762" cy="3932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6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 /16 and /8 Prefix</a:t>
            </a:r>
            <a:br>
              <a:rPr lang="en-US"/>
            </a:br>
            <a:r>
              <a:rPr lang="en-US"/>
              <a:t>Calculating the Hosts</a:t>
            </a:r>
            <a:endParaRPr/>
          </a:p>
        </p:txBody>
      </p:sp>
      <p:pic>
        <p:nvPicPr>
          <p:cNvPr id="736" name="Google Shape;73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68" y="1054100"/>
            <a:ext cx="4134431" cy="28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7681" y="566670"/>
            <a:ext cx="4154208" cy="420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7"/>
          <p:cNvSpPr txBox="1"/>
          <p:nvPr>
            <p:ph idx="1" type="body"/>
          </p:nvPr>
        </p:nvSpPr>
        <p:spPr>
          <a:xfrm>
            <a:off x="144065" y="798944"/>
            <a:ext cx="5342400" cy="4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/>
              <a:t>An enterprise network requires 100 equal-sized subnets starting from 172.16.0.0/16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New Subnet Mask </a:t>
            </a:r>
            <a:endParaRPr/>
          </a:p>
          <a:p>
            <a:pPr indent="-169862" lvl="2" marL="431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/>
              <a:t>11111111.11111111.</a:t>
            </a:r>
            <a:r>
              <a:rPr lang="en-US">
                <a:solidFill>
                  <a:srgbClr val="FF0000"/>
                </a:solidFill>
              </a:rPr>
              <a:t>1111111</a:t>
            </a:r>
            <a:r>
              <a:rPr lang="en-US"/>
              <a:t>0.00000000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2^7 = 128 Subnets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2^9 = 512 hosts per subnet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Magic Number = </a:t>
            </a:r>
            <a:r>
              <a:rPr b="1" lang="en-US"/>
              <a:t>2</a:t>
            </a:r>
            <a:endParaRPr b="1"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172.16.</a:t>
            </a:r>
            <a:r>
              <a:rPr b="1" lang="en-US">
                <a:solidFill>
                  <a:srgbClr val="FF0000"/>
                </a:solidFill>
              </a:rPr>
              <a:t>0</a:t>
            </a:r>
            <a:r>
              <a:rPr lang="en-US"/>
              <a:t>.0 /23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172.16.</a:t>
            </a:r>
            <a:r>
              <a:rPr b="1" lang="en-US">
                <a:solidFill>
                  <a:srgbClr val="FF0000"/>
                </a:solidFill>
              </a:rPr>
              <a:t>2</a:t>
            </a:r>
            <a:r>
              <a:rPr lang="en-US"/>
              <a:t>.0 /23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172.16.</a:t>
            </a:r>
            <a:r>
              <a:rPr b="1" lang="en-US">
                <a:solidFill>
                  <a:srgbClr val="FF0000"/>
                </a:solidFill>
              </a:rPr>
              <a:t>4</a:t>
            </a:r>
            <a:r>
              <a:rPr lang="en-US"/>
              <a:t>.0 /23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172.16.</a:t>
            </a:r>
            <a:r>
              <a:rPr b="1" lang="en-US">
                <a:solidFill>
                  <a:srgbClr val="FF0000"/>
                </a:solidFill>
              </a:rPr>
              <a:t>6</a:t>
            </a:r>
            <a:r>
              <a:rPr lang="en-US"/>
              <a:t>.0 /23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…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172.16.</a:t>
            </a:r>
            <a:r>
              <a:rPr b="1" lang="en-US">
                <a:solidFill>
                  <a:srgbClr val="FF0000"/>
                </a:solidFill>
              </a:rPr>
              <a:t>254</a:t>
            </a:r>
            <a:r>
              <a:rPr lang="en-US"/>
              <a:t>.0 /23</a:t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  <a:p>
            <a:pPr indent="-84137" lvl="0" marL="1698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</p:txBody>
      </p:sp>
      <p:sp>
        <p:nvSpPr>
          <p:cNvPr id="744" name="Google Shape;744;p77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 /16 and /8 Prefix </a:t>
            </a:r>
            <a:br>
              <a:rPr lang="en-US" sz="1600"/>
            </a:br>
            <a:r>
              <a:rPr lang="en-US" sz="2300"/>
              <a:t>Video Demonstration – Creating One Hundred Equal-sized Subnets</a:t>
            </a:r>
            <a:endParaRPr sz="2300">
              <a:solidFill>
                <a:srgbClr val="0070C0"/>
              </a:solidFill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641" y="1208766"/>
            <a:ext cx="3820449" cy="19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8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 /16 and /8 Prefix</a:t>
            </a:r>
            <a:br>
              <a:rPr lang="en-US"/>
            </a:br>
            <a:r>
              <a:rPr lang="en-US"/>
              <a:t>Creating 1000 Subnets with a /8 Network</a:t>
            </a:r>
            <a:endParaRPr/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886" y="1104900"/>
            <a:ext cx="6160264" cy="36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9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 /16 and /8 Prefix</a:t>
            </a:r>
            <a:br>
              <a:rPr lang="en-US"/>
            </a:br>
            <a:r>
              <a:rPr lang="en-US"/>
              <a:t>Creating 1000 Subnets with a /8 Network (Cont.)</a:t>
            </a:r>
            <a:endParaRPr/>
          </a:p>
        </p:txBody>
      </p:sp>
      <p:pic>
        <p:nvPicPr>
          <p:cNvPr id="759" name="Google Shape;75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45" y="810528"/>
            <a:ext cx="3807185" cy="414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2290" y="810528"/>
            <a:ext cx="3625850" cy="146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0636" y="2370438"/>
            <a:ext cx="3993010" cy="251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a /16 and /8 Prefix </a:t>
            </a:r>
            <a:br>
              <a:rPr lang="en-US" sz="1600"/>
            </a:br>
            <a:r>
              <a:rPr lang="en-US" sz="2300"/>
              <a:t>Video Demonstration – Subnetting Across Multiple Octets</a:t>
            </a:r>
            <a:endParaRPr sz="2300">
              <a:solidFill>
                <a:srgbClr val="0070C0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1532" y="1107582"/>
            <a:ext cx="3840800" cy="198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911" y="943460"/>
            <a:ext cx="3593226" cy="20025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0" name="Google Shape;770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911" y="3090551"/>
            <a:ext cx="3797300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0"/>
          <p:cNvSpPr txBox="1"/>
          <p:nvPr/>
        </p:nvSpPr>
        <p:spPr>
          <a:xfrm>
            <a:off x="5161532" y="3425780"/>
            <a:ext cx="29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Challenge Problem: Create over 300 Equal-sized Subnets of 20,000 Hosts each starting from 10.0.0.0/8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1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to Meet Requirements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/>
              <a:t>Subnetting Based on Host Requirements</a:t>
            </a:r>
            <a:endParaRPr/>
          </a:p>
        </p:txBody>
      </p:sp>
      <p:pic>
        <p:nvPicPr>
          <p:cNvPr id="778" name="Google Shape;77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798944"/>
            <a:ext cx="8051800" cy="382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to Meet Requirements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/>
              <a:t>Subnetting Based On Network Requirements</a:t>
            </a:r>
            <a:endParaRPr/>
          </a:p>
        </p:txBody>
      </p:sp>
      <p:pic>
        <p:nvPicPr>
          <p:cNvPr id="785" name="Google Shape;78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200" y="798944"/>
            <a:ext cx="6445099" cy="3985283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2"/>
          <p:cNvSpPr txBox="1"/>
          <p:nvPr/>
        </p:nvSpPr>
        <p:spPr>
          <a:xfrm>
            <a:off x="285751" y="1249382"/>
            <a:ext cx="15366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 devices used by employees in the Engineering department in one network and Management in a separate network.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3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to Meet Requirements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/>
              <a:t>Network Requirement Example</a:t>
            </a:r>
            <a:endParaRPr/>
          </a:p>
        </p:txBody>
      </p:sp>
      <p:pic>
        <p:nvPicPr>
          <p:cNvPr id="793" name="Google Shape;7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4681" y="420168"/>
            <a:ext cx="2862039" cy="982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576" y="911172"/>
            <a:ext cx="4703531" cy="370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9107" y="1665868"/>
            <a:ext cx="3843781" cy="326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4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Subnetting to Meet Requirements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/>
              <a:t>Network Requirement Example (Cont.)</a:t>
            </a:r>
            <a:endParaRPr/>
          </a:p>
        </p:txBody>
      </p:sp>
      <p:pic>
        <p:nvPicPr>
          <p:cNvPr id="802" name="Google Shape;80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133" y="798944"/>
            <a:ext cx="5209735" cy="419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idx="1" type="body"/>
          </p:nvPr>
        </p:nvSpPr>
        <p:spPr>
          <a:xfrm>
            <a:off x="127880" y="734208"/>
            <a:ext cx="5560821" cy="3975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Humans break long messages into smaller parts or sentences.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Long messages must also be broken into smaller pieces to travel across a network.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Each piece is sent in a separate frame. 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Each frame has its own addressing information.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A receiving host will reconstruct multiple frames into the original message.</a:t>
            </a:r>
            <a:endParaRPr sz="1900"/>
          </a:p>
        </p:txBody>
      </p:sp>
      <p:sp>
        <p:nvSpPr>
          <p:cNvPr id="285" name="Google Shape;285;p22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Rules</a:t>
            </a:r>
            <a:br>
              <a:rPr lang="en-US"/>
            </a:br>
            <a:r>
              <a:rPr lang="en-US"/>
              <a:t>Message Size</a:t>
            </a:r>
            <a:endParaRPr/>
          </a:p>
        </p:txBody>
      </p:sp>
      <p:pic>
        <p:nvPicPr>
          <p:cNvPr descr="Introduction to Networks - Mozilla Firefox" id="286" name="Google Shape;286;p22"/>
          <p:cNvPicPr preferRelativeResize="0"/>
          <p:nvPr/>
        </p:nvPicPr>
        <p:blipFill rotWithShape="1">
          <a:blip r:embed="rId3">
            <a:alphaModFix/>
          </a:blip>
          <a:srcRect b="28814" l="18141" r="47079" t="29400"/>
          <a:stretch/>
        </p:blipFill>
        <p:spPr>
          <a:xfrm>
            <a:off x="5235353" y="1174820"/>
            <a:ext cx="3568782" cy="218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10" y="1855694"/>
            <a:ext cx="4423692" cy="318091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5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Benefits of Variable Length Subnet Masking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/>
              <a:t>Traditional Subnetting Wastes Addresses</a:t>
            </a:r>
            <a:endParaRPr/>
          </a:p>
        </p:txBody>
      </p:sp>
      <p:pic>
        <p:nvPicPr>
          <p:cNvPr id="810" name="Google Shape;81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9684" y="798944"/>
            <a:ext cx="4491317" cy="120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5071" y="2255381"/>
            <a:ext cx="3689626" cy="2551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6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Benefits of Variable Length Subnet Masking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/>
              <a:t>Variable Length Subnet Masks (VLSM)</a:t>
            </a:r>
            <a:endParaRPr/>
          </a:p>
        </p:txBody>
      </p:sp>
      <p:pic>
        <p:nvPicPr>
          <p:cNvPr id="818" name="Google Shape;81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77" y="1168276"/>
            <a:ext cx="4195526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6"/>
          <p:cNvSpPr txBox="1"/>
          <p:nvPr/>
        </p:nvSpPr>
        <p:spPr>
          <a:xfrm>
            <a:off x="1640541" y="798944"/>
            <a:ext cx="17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Traditional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1" y="1168276"/>
            <a:ext cx="4435853" cy="368495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6"/>
          <p:cNvSpPr txBox="1"/>
          <p:nvPr/>
        </p:nvSpPr>
        <p:spPr>
          <a:xfrm>
            <a:off x="5311588" y="798944"/>
            <a:ext cx="293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Subnets of Varying Sizes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7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Benefits of Variable Length Subnet Masking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/>
              <a:t>Basic VLSM</a:t>
            </a:r>
            <a:endParaRPr/>
          </a:p>
        </p:txBody>
      </p:sp>
      <p:pic>
        <p:nvPicPr>
          <p:cNvPr id="828" name="Google Shape;82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4" y="1168276"/>
            <a:ext cx="5685685" cy="38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7"/>
          <p:cNvSpPr txBox="1"/>
          <p:nvPr/>
        </p:nvSpPr>
        <p:spPr>
          <a:xfrm>
            <a:off x="1788459" y="798944"/>
            <a:ext cx="27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Subnetting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0" name="Google Shape;83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7280" y="280094"/>
            <a:ext cx="3542451" cy="218888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7"/>
          <p:cNvSpPr/>
          <p:nvPr/>
        </p:nvSpPr>
        <p:spPr>
          <a:xfrm>
            <a:off x="4836343" y="3241738"/>
            <a:ext cx="2460900" cy="1775100"/>
          </a:xfrm>
          <a:prstGeom prst="leftUpArrow">
            <a:avLst/>
          </a:prstGeom>
          <a:solidFill>
            <a:srgbClr val="36A4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8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Benefits of Variable Length Subnet Masking </a:t>
            </a:r>
            <a:br>
              <a:rPr lang="en-US" sz="1600"/>
            </a:br>
            <a:r>
              <a:rPr lang="en-US"/>
              <a:t>Video Demonstration – VLSM Basics</a:t>
            </a:r>
            <a:endParaRPr/>
          </a:p>
        </p:txBody>
      </p:sp>
      <p:sp>
        <p:nvSpPr>
          <p:cNvPr id="838" name="Google Shape;838;p88"/>
          <p:cNvSpPr txBox="1"/>
          <p:nvPr>
            <p:ph idx="1" type="body"/>
          </p:nvPr>
        </p:nvSpPr>
        <p:spPr>
          <a:xfrm>
            <a:off x="144065" y="798945"/>
            <a:ext cx="43602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Basic VLSM</a:t>
            </a:r>
            <a:endParaRPr>
              <a:solidFill>
                <a:srgbClr val="000000"/>
              </a:solidFill>
            </a:endParaRPr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Subnets do not have to be equal sizes, as long as their address ranges do not overlap.</a:t>
            </a:r>
            <a:endParaRPr>
              <a:solidFill>
                <a:srgbClr val="000000"/>
              </a:solidFill>
            </a:endParaRPr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When creating subnets it is easier to work from larger to smaller.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39" name="Google Shape;83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65" y="2446532"/>
            <a:ext cx="4906861" cy="170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926" y="1458308"/>
            <a:ext cx="3533864" cy="171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9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Benefits of Variable Length Subnet Masking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/>
              <a:t>VLSM in Practice</a:t>
            </a:r>
            <a:endParaRPr/>
          </a:p>
        </p:txBody>
      </p:sp>
      <p:pic>
        <p:nvPicPr>
          <p:cNvPr id="847" name="Google Shape;84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193" y="720539"/>
            <a:ext cx="6426348" cy="441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0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Benefits of Variable Length Subnet Masking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/>
              <a:t>VLSM Chart</a:t>
            </a:r>
            <a:endParaRPr/>
          </a:p>
        </p:txBody>
      </p:sp>
      <p:pic>
        <p:nvPicPr>
          <p:cNvPr id="854" name="Google Shape;85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519" y="509068"/>
            <a:ext cx="6133945" cy="44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1"/>
          <p:cNvSpPr txBox="1"/>
          <p:nvPr>
            <p:ph type="title"/>
          </p:nvPr>
        </p:nvSpPr>
        <p:spPr>
          <a:xfrm>
            <a:off x="1" y="41393"/>
            <a:ext cx="9144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Benefits of Variable Length Subnet Masking </a:t>
            </a:r>
            <a:br>
              <a:rPr lang="en-US" sz="1600"/>
            </a:br>
            <a:r>
              <a:rPr lang="en-US"/>
              <a:t>Video Demonstration – VLSM Example</a:t>
            </a:r>
            <a:endParaRPr/>
          </a:p>
        </p:txBody>
      </p:sp>
      <p:sp>
        <p:nvSpPr>
          <p:cNvPr id="861" name="Google Shape;861;p91"/>
          <p:cNvSpPr txBox="1"/>
          <p:nvPr>
            <p:ph idx="1" type="body"/>
          </p:nvPr>
        </p:nvSpPr>
        <p:spPr>
          <a:xfrm>
            <a:off x="156944" y="933729"/>
            <a:ext cx="2985600" cy="26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2" lvl="0" marL="1698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Given the network 172.16.0.0 /23 creates subnets: </a:t>
            </a:r>
            <a:endParaRPr>
              <a:solidFill>
                <a:srgbClr val="000000"/>
              </a:solidFill>
            </a:endParaRPr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1 network for 200 hosts -</a:t>
            </a:r>
            <a:r>
              <a:rPr lang="en-US">
                <a:solidFill>
                  <a:srgbClr val="FF0000"/>
                </a:solidFill>
              </a:rPr>
              <a:t> 256</a:t>
            </a:r>
            <a:endParaRPr>
              <a:solidFill>
                <a:srgbClr val="000000"/>
              </a:solidFill>
            </a:endParaRPr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1 network for 100 hosts - </a:t>
            </a:r>
            <a:r>
              <a:rPr lang="en-US">
                <a:solidFill>
                  <a:srgbClr val="FF0000"/>
                </a:solidFill>
              </a:rPr>
              <a:t>128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1 network for 50 hosts - </a:t>
            </a:r>
            <a:r>
              <a:rPr lang="en-US">
                <a:solidFill>
                  <a:srgbClr val="FF0000"/>
                </a:solidFill>
              </a:rPr>
              <a:t>64</a:t>
            </a:r>
            <a:endParaRPr>
              <a:solidFill>
                <a:srgbClr val="000000"/>
              </a:solidFill>
            </a:endParaRPr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1 network for 25 hosts - </a:t>
            </a:r>
            <a:r>
              <a:rPr lang="en-US">
                <a:solidFill>
                  <a:srgbClr val="FF0000"/>
                </a:solidFill>
              </a:rPr>
              <a:t>32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>
                <a:solidFill>
                  <a:srgbClr val="000000"/>
                </a:solidFill>
              </a:rPr>
              <a:t>1 network for 10 hosts - </a:t>
            </a:r>
            <a:r>
              <a:rPr lang="en-US">
                <a:solidFill>
                  <a:srgbClr val="FF0000"/>
                </a:solidFill>
              </a:rPr>
              <a:t>16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4 point-to-point networks for 2 hosts each – 4x4 = </a:t>
            </a:r>
            <a:r>
              <a:rPr lang="en-US">
                <a:solidFill>
                  <a:srgbClr val="FF0000"/>
                </a:solidFill>
              </a:rPr>
              <a:t>16</a:t>
            </a:r>
            <a:endParaRPr/>
          </a:p>
        </p:txBody>
      </p:sp>
      <p:pic>
        <p:nvPicPr>
          <p:cNvPr id="862" name="Google Shape;86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1834" y="1891956"/>
            <a:ext cx="5791713" cy="169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91"/>
          <p:cNvSpPr txBox="1"/>
          <p:nvPr/>
        </p:nvSpPr>
        <p:spPr>
          <a:xfrm>
            <a:off x="4149394" y="1020428"/>
            <a:ext cx="4275900" cy="78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/23 = 2^9 hosts =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256+128+64+32+16+16 =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512 hosts needed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 range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172.16.0.0  – 172.16.1.255</a:t>
            </a:r>
            <a:endParaRPr/>
          </a:p>
        </p:txBody>
      </p:sp>
      <p:sp>
        <p:nvSpPr>
          <p:cNvPr id="864" name="Google Shape;864;p91"/>
          <p:cNvSpPr txBox="1"/>
          <p:nvPr/>
        </p:nvSpPr>
        <p:spPr>
          <a:xfrm>
            <a:off x="4675031" y="3555804"/>
            <a:ext cx="132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172.16.1.248 /30 (4)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172.16.1.252 /30 (4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956" y="3555804"/>
            <a:ext cx="2293995" cy="128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idx="1" type="body"/>
          </p:nvPr>
        </p:nvSpPr>
        <p:spPr>
          <a:xfrm>
            <a:off x="144064" y="798944"/>
            <a:ext cx="6030159" cy="3959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-169863" lvl="0" marL="169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Access Method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Hosts on a network need to know when to begin sending messages and how to respond when collisions occur.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2000"/>
              <a:t>Flow Control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Source and destination hosts use flow control to negotiate correct timing to avoid overwhelming the destination and ensure information is received.</a:t>
            </a:r>
            <a:endParaRPr/>
          </a:p>
          <a:p>
            <a:pPr indent="-169863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10"/>
              <a:buFont typeface="Noto Sans Symbols"/>
              <a:buChar char="▪"/>
            </a:pPr>
            <a:r>
              <a:rPr lang="en-US" sz="1900"/>
              <a:t>Response Timeout</a:t>
            </a:r>
            <a:endParaRPr/>
          </a:p>
          <a:p>
            <a:pPr indent="-2159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Hosts on the network have rules that specify how long to wait for responses and what action to take if a response timeout occurs.</a:t>
            </a:r>
            <a:endParaRPr sz="1600"/>
          </a:p>
          <a:p>
            <a:pPr indent="-101600" lvl="1" marL="3587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55562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55562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  <p:sp>
        <p:nvSpPr>
          <p:cNvPr id="293" name="Google Shape;293;p23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Rules</a:t>
            </a:r>
            <a:br>
              <a:rPr lang="en-US"/>
            </a:br>
            <a:r>
              <a:rPr lang="en-US"/>
              <a:t>Message Timing</a:t>
            </a:r>
            <a:endParaRPr/>
          </a:p>
        </p:txBody>
      </p:sp>
      <p:pic>
        <p:nvPicPr>
          <p:cNvPr descr="Introduction to Networks - Mozilla Firefox" id="294" name="Google Shape;294;p23"/>
          <p:cNvPicPr preferRelativeResize="0"/>
          <p:nvPr/>
        </p:nvPicPr>
        <p:blipFill rotWithShape="1">
          <a:blip r:embed="rId3">
            <a:alphaModFix/>
          </a:blip>
          <a:srcRect b="26234" l="16240" r="47926" t="23902"/>
          <a:stretch/>
        </p:blipFill>
        <p:spPr>
          <a:xfrm>
            <a:off x="5947648" y="1335186"/>
            <a:ext cx="2969776" cy="20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/>
          <p:nvPr>
            <p:ph idx="1" type="body"/>
          </p:nvPr>
        </p:nvSpPr>
        <p:spPr>
          <a:xfrm>
            <a:off x="181275" y="798944"/>
            <a:ext cx="8819118" cy="3959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Unicast Message		    Multicast Message	       Broadcast Message</a:t>
            </a:r>
            <a:endParaRPr/>
          </a:p>
          <a:p>
            <a:pPr indent="-101600" lvl="1" marL="35877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55562" lvl="0" marL="16986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55562" lvl="0" marL="1698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</p:txBody>
      </p:sp>
      <p:sp>
        <p:nvSpPr>
          <p:cNvPr id="301" name="Google Shape;301;p24"/>
          <p:cNvSpPr txBox="1"/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Rules</a:t>
            </a:r>
            <a:br>
              <a:rPr lang="en-US"/>
            </a:br>
            <a:r>
              <a:rPr lang="en-US"/>
              <a:t>Message Delivery Options</a:t>
            </a:r>
            <a:endParaRPr/>
          </a:p>
        </p:txBody>
      </p:sp>
      <p:pic>
        <p:nvPicPr>
          <p:cNvPr descr="Introduction to Networks - Mozilla Firefox" id="302" name="Google Shape;302;p24"/>
          <p:cNvPicPr preferRelativeResize="0"/>
          <p:nvPr/>
        </p:nvPicPr>
        <p:blipFill rotWithShape="1">
          <a:blip r:embed="rId3">
            <a:alphaModFix/>
          </a:blip>
          <a:srcRect b="24222" l="20848" r="45941" t="26447"/>
          <a:stretch/>
        </p:blipFill>
        <p:spPr>
          <a:xfrm>
            <a:off x="283222" y="1310911"/>
            <a:ext cx="2694647" cy="2042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tion to Networks - Mozilla Firefox" id="303" name="Google Shape;303;p24"/>
          <p:cNvPicPr preferRelativeResize="0"/>
          <p:nvPr/>
        </p:nvPicPr>
        <p:blipFill rotWithShape="1">
          <a:blip r:embed="rId4">
            <a:alphaModFix/>
          </a:blip>
          <a:srcRect b="25173" l="20531" r="45840" t="25066"/>
          <a:stretch/>
        </p:blipFill>
        <p:spPr>
          <a:xfrm>
            <a:off x="3196355" y="1310911"/>
            <a:ext cx="2724261" cy="2057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tion to Networks - Mozilla Firefox" id="304" name="Google Shape;304;p24"/>
          <p:cNvPicPr preferRelativeResize="0"/>
          <p:nvPr/>
        </p:nvPicPr>
        <p:blipFill rotWithShape="1">
          <a:blip r:embed="rId5">
            <a:alphaModFix/>
          </a:blip>
          <a:srcRect b="23786" l="20443" r="48141" t="27667"/>
          <a:stretch/>
        </p:blipFill>
        <p:spPr>
          <a:xfrm>
            <a:off x="6127721" y="1310911"/>
            <a:ext cx="2563126" cy="202162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3246018" y="3509282"/>
            <a:ext cx="2390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One-to-many delivery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6289918" y="3491326"/>
            <a:ext cx="20569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One-to-all delivery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283222" y="3491326"/>
            <a:ext cx="2210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One-to-one delivery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